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8" r:id="rId4"/>
    <p:sldId id="259" r:id="rId5"/>
    <p:sldId id="266" r:id="rId6"/>
    <p:sldId id="261" r:id="rId7"/>
    <p:sldId id="268" r:id="rId8"/>
    <p:sldId id="269" r:id="rId9"/>
    <p:sldId id="267" r:id="rId10"/>
    <p:sldId id="292" r:id="rId11"/>
    <p:sldId id="270" r:id="rId12"/>
    <p:sldId id="272" r:id="rId13"/>
    <p:sldId id="273" r:id="rId14"/>
    <p:sldId id="274" r:id="rId15"/>
    <p:sldId id="275" r:id="rId16"/>
    <p:sldId id="276" r:id="rId17"/>
    <p:sldId id="285" r:id="rId18"/>
    <p:sldId id="283" r:id="rId19"/>
    <p:sldId id="301" r:id="rId20"/>
    <p:sldId id="284" r:id="rId21"/>
    <p:sldId id="286" r:id="rId22"/>
    <p:sldId id="287" r:id="rId23"/>
    <p:sldId id="294" r:id="rId24"/>
    <p:sldId id="290" r:id="rId25"/>
    <p:sldId id="288" r:id="rId26"/>
    <p:sldId id="289" r:id="rId27"/>
    <p:sldId id="291" r:id="rId28"/>
    <p:sldId id="281" r:id="rId29"/>
    <p:sldId id="296" r:id="rId30"/>
    <p:sldId id="297" r:id="rId31"/>
    <p:sldId id="277" r:id="rId32"/>
    <p:sldId id="278" r:id="rId33"/>
    <p:sldId id="293" r:id="rId34"/>
    <p:sldId id="298" r:id="rId35"/>
    <p:sldId id="299" r:id="rId36"/>
    <p:sldId id="30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80C61A-680F-4417-ACF0-0749DD2A9FE3}">
          <p14:sldIdLst>
            <p14:sldId id="256"/>
            <p14:sldId id="257"/>
            <p14:sldId id="258"/>
            <p14:sldId id="259"/>
            <p14:sldId id="266"/>
          </p14:sldIdLst>
        </p14:section>
        <p14:section name="Untitled Section" id="{72288877-B7ED-444B-AECA-72E0105ED2C0}">
          <p14:sldIdLst>
            <p14:sldId id="261"/>
            <p14:sldId id="268"/>
            <p14:sldId id="269"/>
            <p14:sldId id="267"/>
            <p14:sldId id="292"/>
            <p14:sldId id="270"/>
            <p14:sldId id="272"/>
            <p14:sldId id="273"/>
            <p14:sldId id="274"/>
            <p14:sldId id="275"/>
            <p14:sldId id="276"/>
            <p14:sldId id="285"/>
            <p14:sldId id="283"/>
            <p14:sldId id="301"/>
            <p14:sldId id="284"/>
            <p14:sldId id="286"/>
            <p14:sldId id="287"/>
            <p14:sldId id="294"/>
            <p14:sldId id="290"/>
            <p14:sldId id="288"/>
            <p14:sldId id="289"/>
            <p14:sldId id="291"/>
            <p14:sldId id="281"/>
            <p14:sldId id="296"/>
            <p14:sldId id="297"/>
            <p14:sldId id="277"/>
            <p14:sldId id="278"/>
            <p14:sldId id="293"/>
            <p14:sldId id="298"/>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9772" autoAdjust="0"/>
  </p:normalViewPr>
  <p:slideViewPr>
    <p:cSldViewPr snapToGrid="0">
      <p:cViewPr varScale="1">
        <p:scale>
          <a:sx n="70" d="100"/>
          <a:sy n="70" d="100"/>
        </p:scale>
        <p:origin x="998" y="45"/>
      </p:cViewPr>
      <p:guideLst/>
    </p:cSldViewPr>
  </p:slideViewPr>
  <p:notesTextViewPr>
    <p:cViewPr>
      <p:scale>
        <a:sx n="1" d="1"/>
        <a:sy n="1" d="1"/>
      </p:scale>
      <p:origin x="0" y="0"/>
    </p:cViewPr>
  </p:notesTextViewPr>
  <p:sorterViewPr>
    <p:cViewPr>
      <p:scale>
        <a:sx n="100" d="100"/>
        <a:sy n="100" d="100"/>
      </p:scale>
      <p:origin x="0" y="-3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US" sz="1600" b="1" i="0" u="none" strike="noStrike" baseline="0" dirty="0">
                <a:effectLst>
                  <a:outerShdw blurRad="38100" dist="38100" dir="2700000" algn="tl">
                    <a:srgbClr val="000000">
                      <a:alpha val="43137"/>
                    </a:srgbClr>
                  </a:outerShdw>
                </a:effectLst>
              </a:rPr>
              <a:t>Growth in Population of Age Groups in Percentages in Ventura County 2020-2060</a:t>
            </a:r>
            <a:endParaRPr lang="en-US" sz="1600" b="1" dirty="0">
              <a:effectLst>
                <a:outerShdw blurRad="38100" dist="38100" dir="2700000" algn="tl">
                  <a:srgbClr val="000000">
                    <a:alpha val="43137"/>
                  </a:srgbClr>
                </a:outerShdw>
              </a:effectLst>
            </a:endParaRPr>
          </a:p>
        </c:rich>
      </c:tx>
      <c:layout>
        <c:manualLayout>
          <c:xMode val="edge"/>
          <c:yMode val="edge"/>
          <c:x val="0.15948811853559516"/>
          <c:y val="2.523598293491169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manualLayout>
          <c:layoutTarget val="inner"/>
          <c:xMode val="edge"/>
          <c:yMode val="edge"/>
          <c:x val="6.5502741236955167E-2"/>
          <c:y val="0.15025945000064972"/>
          <c:w val="0.86003532959191742"/>
          <c:h val="0.60371178093583922"/>
        </c:manualLayout>
      </c:layout>
      <c:barChart>
        <c:barDir val="col"/>
        <c:grouping val="clustered"/>
        <c:varyColors val="0"/>
        <c:ser>
          <c:idx val="0"/>
          <c:order val="0"/>
          <c:tx>
            <c:strRef>
              <c:f>'[Population Projections Ventura County_Ruslan 1.xlsx]Population'!$S$12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[1]Population!$R$13:$R$16</c:f>
              <c:strCache>
                <c:ptCount val="4"/>
                <c:pt idx="0">
                  <c:v>Age 0-15</c:v>
                </c:pt>
                <c:pt idx="1">
                  <c:v>Age 16-64</c:v>
                </c:pt>
                <c:pt idx="2">
                  <c:v>Age 65 plus</c:v>
                </c:pt>
                <c:pt idx="3">
                  <c:v>Age 85 plus</c:v>
                </c:pt>
              </c:strCache>
            </c:strRef>
          </c:cat>
          <c:val>
            <c:numRef>
              <c:f>[1]Population!$S$13:$S$16</c:f>
              <c:numCache>
                <c:formatCode>#,##0</c:formatCode>
                <c:ptCount val="4"/>
                <c:pt idx="0">
                  <c:v>170936</c:v>
                </c:pt>
                <c:pt idx="1">
                  <c:v>552102</c:v>
                </c:pt>
                <c:pt idx="2">
                  <c:v>146448</c:v>
                </c:pt>
                <c:pt idx="3">
                  <c:v>18365</c:v>
                </c:pt>
              </c:numCache>
            </c:numRef>
          </c:val>
          <c:extLst>
            <c:ext xmlns:c16="http://schemas.microsoft.com/office/drawing/2014/chart" uri="{C3380CC4-5D6E-409C-BE32-E72D297353CC}">
              <c16:uniqueId val="{00000000-B99F-47C4-9327-03CDD465F09F}"/>
            </c:ext>
          </c:extLst>
        </c:ser>
        <c:ser>
          <c:idx val="1"/>
          <c:order val="1"/>
          <c:tx>
            <c:strRef>
              <c:f>'[Population Projections Ventura County_Ruslan 1.xlsx]Population'!$T$12</c:f>
              <c:strCache>
                <c:ptCount val="1"/>
                <c:pt idx="0">
                  <c:v>2060</c:v>
                </c:pt>
              </c:strCache>
            </c:strRef>
          </c:tx>
          <c:spPr>
            <a:solidFill>
              <a:schemeClr val="accent4"/>
            </a:solidFill>
            <a:ln>
              <a:noFill/>
            </a:ln>
            <a:effectLst/>
          </c:spPr>
          <c:invertIfNegative val="0"/>
          <c:dLbls>
            <c:dLbl>
              <c:idx val="0"/>
              <c:layout>
                <c:manualLayout>
                  <c:x val="3.93769002226919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E1-404D-9611-ECBF88355291}"/>
                </c:ext>
              </c:extLst>
            </c:dLbl>
            <c:dLbl>
              <c:idx val="1"/>
              <c:layout>
                <c:manualLayout>
                  <c:x val="2.5479170732330095E-2"/>
                  <c:y val="1.48698884758364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E1-404D-9611-ECBF88355291}"/>
                </c:ext>
              </c:extLst>
            </c:dLbl>
            <c:dLbl>
              <c:idx val="2"/>
              <c:layout>
                <c:manualLayout>
                  <c:x val="1.4634146341463299E-2"/>
                  <c:y val="1.846153846153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9F-47C4-9327-03CDD465F09F}"/>
                </c:ext>
              </c:extLst>
            </c:dLbl>
            <c:dLbl>
              <c:idx val="3"/>
              <c:layout>
                <c:manualLayout>
                  <c:x val="3.7060611974298323E-2"/>
                  <c:y val="4.95662949194547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E1-404D-9611-ECBF8835529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[1]Population!$R$13:$R$16</c:f>
              <c:strCache>
                <c:ptCount val="4"/>
                <c:pt idx="0">
                  <c:v>Age 0-15</c:v>
                </c:pt>
                <c:pt idx="1">
                  <c:v>Age 16-64</c:v>
                </c:pt>
                <c:pt idx="2">
                  <c:v>Age 65 plus</c:v>
                </c:pt>
                <c:pt idx="3">
                  <c:v>Age 85 plus</c:v>
                </c:pt>
              </c:strCache>
            </c:strRef>
          </c:cat>
          <c:val>
            <c:numRef>
              <c:f>[1]Population!$T$13:$T$16</c:f>
              <c:numCache>
                <c:formatCode>#,##0</c:formatCode>
                <c:ptCount val="4"/>
                <c:pt idx="0">
                  <c:v>149294</c:v>
                </c:pt>
                <c:pt idx="1">
                  <c:v>561456</c:v>
                </c:pt>
                <c:pt idx="2">
                  <c:v>271330</c:v>
                </c:pt>
                <c:pt idx="3">
                  <c:v>72391</c:v>
                </c:pt>
              </c:numCache>
            </c:numRef>
          </c:val>
          <c:extLst>
            <c:ext xmlns:c16="http://schemas.microsoft.com/office/drawing/2014/chart" uri="{C3380CC4-5D6E-409C-BE32-E72D297353CC}">
              <c16:uniqueId val="{00000002-B99F-47C4-9327-03CDD465F09F}"/>
            </c:ext>
          </c:extLst>
        </c:ser>
        <c:dLbls>
          <c:showLegendKey val="0"/>
          <c:showVal val="0"/>
          <c:showCatName val="0"/>
          <c:showSerName val="0"/>
          <c:showPercent val="0"/>
          <c:showBubbleSize val="0"/>
        </c:dLbls>
        <c:gapWidth val="269"/>
        <c:overlap val="-27"/>
        <c:axId val="1067397056"/>
        <c:axId val="1067388032"/>
      </c:barChart>
      <c:lineChart>
        <c:grouping val="standard"/>
        <c:varyColors val="0"/>
        <c:ser>
          <c:idx val="2"/>
          <c:order val="2"/>
          <c:tx>
            <c:strRef>
              <c:f>'[Population Projections Ventura County_Ruslan 1.xlsx]Population'!$U$12</c:f>
              <c:strCache>
                <c:ptCount val="1"/>
                <c:pt idx="0">
                  <c:v>2020-2060</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[1]Population!$R$13:$R$16</c:f>
              <c:strCache>
                <c:ptCount val="4"/>
                <c:pt idx="0">
                  <c:v>Age 0-15</c:v>
                </c:pt>
                <c:pt idx="1">
                  <c:v>Age 16-64</c:v>
                </c:pt>
                <c:pt idx="2">
                  <c:v>Age 65 plus</c:v>
                </c:pt>
                <c:pt idx="3">
                  <c:v>Age 85 plus</c:v>
                </c:pt>
              </c:strCache>
            </c:strRef>
          </c:cat>
          <c:val>
            <c:numRef>
              <c:f>[1]Population!$U$13:$U$16</c:f>
              <c:numCache>
                <c:formatCode>0.0%</c:formatCode>
                <c:ptCount val="4"/>
                <c:pt idx="0">
                  <c:v>-0.12660878925445782</c:v>
                </c:pt>
                <c:pt idx="1">
                  <c:v>1.694252149059413E-2</c:v>
                </c:pt>
                <c:pt idx="2">
                  <c:v>0.85273953894897847</c:v>
                </c:pt>
                <c:pt idx="3">
                  <c:v>2.9417914511298666</c:v>
                </c:pt>
              </c:numCache>
            </c:numRef>
          </c:val>
          <c:smooth val="0"/>
          <c:extLst>
            <c:ext xmlns:c16="http://schemas.microsoft.com/office/drawing/2014/chart" uri="{C3380CC4-5D6E-409C-BE32-E72D297353CC}">
              <c16:uniqueId val="{00000003-B99F-47C4-9327-03CDD465F09F}"/>
            </c:ext>
          </c:extLst>
        </c:ser>
        <c:dLbls>
          <c:showLegendKey val="0"/>
          <c:showVal val="0"/>
          <c:showCatName val="0"/>
          <c:showSerName val="0"/>
          <c:showPercent val="0"/>
          <c:showBubbleSize val="0"/>
        </c:dLbls>
        <c:marker val="1"/>
        <c:smooth val="0"/>
        <c:axId val="1067375168"/>
        <c:axId val="1067381968"/>
      </c:lineChart>
      <c:catAx>
        <c:axId val="106739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388032"/>
        <c:crosses val="autoZero"/>
        <c:auto val="1"/>
        <c:lblAlgn val="ctr"/>
        <c:lblOffset val="100"/>
        <c:noMultiLvlLbl val="0"/>
      </c:catAx>
      <c:valAx>
        <c:axId val="1067388032"/>
        <c:scaling>
          <c:orientation val="minMax"/>
          <c:max val="8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397056"/>
        <c:crosses val="autoZero"/>
        <c:crossBetween val="between"/>
      </c:valAx>
      <c:valAx>
        <c:axId val="1067381968"/>
        <c:scaling>
          <c:orientation val="minMax"/>
          <c:max val="3"/>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375168"/>
        <c:crosses val="max"/>
        <c:crossBetween val="between"/>
      </c:valAx>
      <c:catAx>
        <c:axId val="1067375168"/>
        <c:scaling>
          <c:orientation val="minMax"/>
        </c:scaling>
        <c:delete val="1"/>
        <c:axPos val="b"/>
        <c:numFmt formatCode="General" sourceLinked="1"/>
        <c:majorTickMark val="none"/>
        <c:minorTickMark val="none"/>
        <c:tickLblPos val="nextTo"/>
        <c:crossAx val="10673819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A Snapshot of Distribution</a:t>
            </a:r>
            <a:r>
              <a:rPr lang="en-US" sz="1800" b="1" baseline="0" dirty="0"/>
              <a:t> of Degrees  With Various Institutions in the US in 2013-14 (in %) </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981036122206493E-2"/>
          <c:y val="0.16737064802983465"/>
          <c:w val="0.95429112554980255"/>
          <c:h val="0.70141379973958828"/>
        </c:manualLayout>
      </c:layout>
      <c:barChart>
        <c:barDir val="col"/>
        <c:grouping val="clustered"/>
        <c:varyColors val="0"/>
        <c:ser>
          <c:idx val="0"/>
          <c:order val="0"/>
          <c:tx>
            <c:strRef>
              <c:f>'Distribution of degrees '!$A$4</c:f>
              <c:strCache>
                <c:ptCount val="1"/>
                <c:pt idx="0">
                  <c:v>Associate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 of degrees '!$B$3:$D$3</c:f>
              <c:strCache>
                <c:ptCount val="3"/>
                <c:pt idx="0">
                  <c:v>Public</c:v>
                </c:pt>
                <c:pt idx="1">
                  <c:v>Private nonprofit</c:v>
                </c:pt>
                <c:pt idx="2">
                  <c:v>For-profit</c:v>
                </c:pt>
              </c:strCache>
            </c:strRef>
          </c:cat>
          <c:val>
            <c:numRef>
              <c:f>'Distribution of degrees '!$B$4:$D$4</c:f>
              <c:numCache>
                <c:formatCode>General</c:formatCode>
                <c:ptCount val="3"/>
                <c:pt idx="0">
                  <c:v>79</c:v>
                </c:pt>
                <c:pt idx="1">
                  <c:v>5</c:v>
                </c:pt>
                <c:pt idx="2">
                  <c:v>16</c:v>
                </c:pt>
              </c:numCache>
            </c:numRef>
          </c:val>
          <c:extLst>
            <c:ext xmlns:c16="http://schemas.microsoft.com/office/drawing/2014/chart" uri="{C3380CC4-5D6E-409C-BE32-E72D297353CC}">
              <c16:uniqueId val="{00000000-F4A8-4108-B95A-CC94BABDF42E}"/>
            </c:ext>
          </c:extLst>
        </c:ser>
        <c:ser>
          <c:idx val="1"/>
          <c:order val="1"/>
          <c:tx>
            <c:strRef>
              <c:f>'Distribution of degrees '!$A$5</c:f>
              <c:strCache>
                <c:ptCount val="1"/>
                <c:pt idx="0">
                  <c:v>Bachelor's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 of degrees '!$B$3:$D$3</c:f>
              <c:strCache>
                <c:ptCount val="3"/>
                <c:pt idx="0">
                  <c:v>Public</c:v>
                </c:pt>
                <c:pt idx="1">
                  <c:v>Private nonprofit</c:v>
                </c:pt>
                <c:pt idx="2">
                  <c:v>For-profit</c:v>
                </c:pt>
              </c:strCache>
            </c:strRef>
          </c:cat>
          <c:val>
            <c:numRef>
              <c:f>'Distribution of degrees '!$B$5:$D$5</c:f>
              <c:numCache>
                <c:formatCode>General</c:formatCode>
                <c:ptCount val="3"/>
                <c:pt idx="0">
                  <c:v>63</c:v>
                </c:pt>
                <c:pt idx="1">
                  <c:v>29</c:v>
                </c:pt>
                <c:pt idx="2">
                  <c:v>7</c:v>
                </c:pt>
              </c:numCache>
            </c:numRef>
          </c:val>
          <c:extLst>
            <c:ext xmlns:c16="http://schemas.microsoft.com/office/drawing/2014/chart" uri="{C3380CC4-5D6E-409C-BE32-E72D297353CC}">
              <c16:uniqueId val="{00000001-F4A8-4108-B95A-CC94BABDF42E}"/>
            </c:ext>
          </c:extLst>
        </c:ser>
        <c:ser>
          <c:idx val="2"/>
          <c:order val="2"/>
          <c:tx>
            <c:strRef>
              <c:f>'Distribution of degrees '!$A$6</c:f>
              <c:strCache>
                <c:ptCount val="1"/>
                <c:pt idx="0">
                  <c:v>Graduate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 of degrees '!$B$3:$D$3</c:f>
              <c:strCache>
                <c:ptCount val="3"/>
                <c:pt idx="0">
                  <c:v>Public</c:v>
                </c:pt>
                <c:pt idx="1">
                  <c:v>Private nonprofit</c:v>
                </c:pt>
                <c:pt idx="2">
                  <c:v>For-profit</c:v>
                </c:pt>
              </c:strCache>
            </c:strRef>
          </c:cat>
          <c:val>
            <c:numRef>
              <c:f>'Distribution of degrees '!$B$6:$D$6</c:f>
              <c:numCache>
                <c:formatCode>General</c:formatCode>
                <c:ptCount val="3"/>
                <c:pt idx="0">
                  <c:v>47</c:v>
                </c:pt>
                <c:pt idx="1">
                  <c:v>44</c:v>
                </c:pt>
                <c:pt idx="2">
                  <c:v>9</c:v>
                </c:pt>
              </c:numCache>
            </c:numRef>
          </c:val>
          <c:extLst>
            <c:ext xmlns:c16="http://schemas.microsoft.com/office/drawing/2014/chart" uri="{C3380CC4-5D6E-409C-BE32-E72D297353CC}">
              <c16:uniqueId val="{00000002-F4A8-4108-B95A-CC94BABDF42E}"/>
            </c:ext>
          </c:extLst>
        </c:ser>
        <c:dLbls>
          <c:showLegendKey val="0"/>
          <c:showVal val="0"/>
          <c:showCatName val="0"/>
          <c:showSerName val="0"/>
          <c:showPercent val="0"/>
          <c:showBubbleSize val="0"/>
        </c:dLbls>
        <c:gapWidth val="219"/>
        <c:overlap val="-27"/>
        <c:axId val="562166088"/>
        <c:axId val="562167072"/>
      </c:barChart>
      <c:catAx>
        <c:axId val="562166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167072"/>
        <c:crosses val="autoZero"/>
        <c:auto val="1"/>
        <c:lblAlgn val="ctr"/>
        <c:lblOffset val="100"/>
        <c:noMultiLvlLbl val="0"/>
      </c:catAx>
      <c:valAx>
        <c:axId val="56216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166088"/>
        <c:crosses val="autoZero"/>
        <c:crossBetween val="between"/>
      </c:valAx>
      <c:spPr>
        <a:noFill/>
        <a:ln>
          <a:noFill/>
        </a:ln>
        <a:effectLst/>
      </c:spPr>
    </c:plotArea>
    <c:legend>
      <c:legendPos val="b"/>
      <c:layout>
        <c:manualLayout>
          <c:xMode val="edge"/>
          <c:yMode val="edge"/>
          <c:x val="0.16396555131966395"/>
          <c:y val="0.93916495746204354"/>
          <c:w val="0.68655357846666054"/>
          <c:h val="4.4320918410691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baseline="0" dirty="0"/>
              <a:t>Percentage of students with study  loans in Various Kind of Institutions in 2016-17 </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'Study loans'!$B$3</c:f>
              <c:strCache>
                <c:ptCount val="1"/>
                <c:pt idx="0">
                  <c:v>2-year instituttions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'Study loans'!$A$4:$A$6</c:f>
              <c:strCache>
                <c:ptCount val="3"/>
                <c:pt idx="0">
                  <c:v>Public</c:v>
                </c:pt>
                <c:pt idx="1">
                  <c:v>Private for-profit</c:v>
                </c:pt>
                <c:pt idx="2">
                  <c:v>Private not-for-profit</c:v>
                </c:pt>
              </c:strCache>
            </c:strRef>
          </c:cat>
          <c:val>
            <c:numRef>
              <c:f>'Study loans'!$B$4:$B$6</c:f>
              <c:numCache>
                <c:formatCode>General</c:formatCode>
                <c:ptCount val="3"/>
                <c:pt idx="0">
                  <c:v>21</c:v>
                </c:pt>
                <c:pt idx="1">
                  <c:v>75</c:v>
                </c:pt>
                <c:pt idx="2">
                  <c:v>87</c:v>
                </c:pt>
              </c:numCache>
            </c:numRef>
          </c:val>
          <c:extLst>
            <c:ext xmlns:c16="http://schemas.microsoft.com/office/drawing/2014/chart" uri="{C3380CC4-5D6E-409C-BE32-E72D297353CC}">
              <c16:uniqueId val="{00000000-DEBD-41C4-B45F-A33A0CE91A37}"/>
            </c:ext>
          </c:extLst>
        </c:ser>
        <c:ser>
          <c:idx val="1"/>
          <c:order val="1"/>
          <c:tx>
            <c:strRef>
              <c:f>'Study loans'!$C$3</c:f>
              <c:strCache>
                <c:ptCount val="1"/>
                <c:pt idx="0">
                  <c:v>4-year institutions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'Study loans'!$A$4:$A$6</c:f>
              <c:strCache>
                <c:ptCount val="3"/>
                <c:pt idx="0">
                  <c:v>Public</c:v>
                </c:pt>
                <c:pt idx="1">
                  <c:v>Private for-profit</c:v>
                </c:pt>
                <c:pt idx="2">
                  <c:v>Private not-for-profit</c:v>
                </c:pt>
              </c:strCache>
            </c:strRef>
          </c:cat>
          <c:val>
            <c:numRef>
              <c:f>'Study loans'!$C$4:$C$6</c:f>
              <c:numCache>
                <c:formatCode>General</c:formatCode>
                <c:ptCount val="3"/>
                <c:pt idx="0">
                  <c:v>47</c:v>
                </c:pt>
                <c:pt idx="1">
                  <c:v>72</c:v>
                </c:pt>
                <c:pt idx="2">
                  <c:v>59</c:v>
                </c:pt>
              </c:numCache>
            </c:numRef>
          </c:val>
          <c:extLst>
            <c:ext xmlns:c16="http://schemas.microsoft.com/office/drawing/2014/chart" uri="{C3380CC4-5D6E-409C-BE32-E72D297353CC}">
              <c16:uniqueId val="{00000001-DEBD-41C4-B45F-A33A0CE91A37}"/>
            </c:ext>
          </c:extLst>
        </c:ser>
        <c:dLbls>
          <c:showLegendKey val="0"/>
          <c:showVal val="0"/>
          <c:showCatName val="0"/>
          <c:showSerName val="0"/>
          <c:showPercent val="0"/>
          <c:showBubbleSize val="0"/>
        </c:dLbls>
        <c:gapWidth val="219"/>
        <c:overlap val="-27"/>
        <c:axId val="562148048"/>
        <c:axId val="562157232"/>
      </c:barChart>
      <c:catAx>
        <c:axId val="56214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157232"/>
        <c:crosses val="autoZero"/>
        <c:auto val="1"/>
        <c:lblAlgn val="ctr"/>
        <c:lblOffset val="100"/>
        <c:noMultiLvlLbl val="0"/>
      </c:catAx>
      <c:valAx>
        <c:axId val="56215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148048"/>
        <c:crosses val="autoZero"/>
        <c:crossBetween val="between"/>
      </c:valAx>
      <c:spPr>
        <a:noFill/>
        <a:ln>
          <a:noFill/>
        </a:ln>
        <a:effectLst/>
      </c:spPr>
    </c:plotArea>
    <c:legend>
      <c:legendPos val="b"/>
      <c:layout>
        <c:manualLayout>
          <c:xMode val="edge"/>
          <c:yMode val="edge"/>
          <c:x val="4.9276733553467102E-2"/>
          <c:y val="0.93374360135653955"/>
          <c:w val="0.89141901617136565"/>
          <c:h val="5.05579978037071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solidFill>
                  <a:sysClr val="windowText" lastClr="000000"/>
                </a:solidFill>
                <a:latin typeface="Georgia" panose="02040502050405020303" pitchFamily="18" charset="0"/>
              </a:rPr>
              <a:t>Average Tuition and Fees and Room and Board in 2018 Dollars, 1988-89 to 2018-19</a:t>
            </a:r>
          </a:p>
        </c:rich>
      </c:tx>
      <c:layout>
        <c:manualLayout>
          <c:xMode val="edge"/>
          <c:yMode val="edge"/>
          <c:x val="0.1541882222309468"/>
          <c:y val="8.332344552697617E-3"/>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'Page 12 Published Charges'!$B$3</c:f>
              <c:strCache>
                <c:ptCount val="1"/>
                <c:pt idx="0">
                  <c:v>Private Nonprofit Four-Year</c:v>
                </c:pt>
              </c:strCache>
            </c:strRef>
          </c:tx>
          <c:spPr>
            <a:solidFill>
              <a:srgbClr val="0070C0"/>
            </a:solidFill>
            <a:ln>
              <a:noFill/>
            </a:ln>
            <a:effectLst/>
          </c:spPr>
          <c:invertIfNegative val="0"/>
          <c:dLbls>
            <c:dLbl>
              <c:idx val="0"/>
              <c:layout>
                <c:manualLayout>
                  <c:x val="8.0640194247623437E-3"/>
                  <c:y val="-7.7976188405207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30D-4A26-A931-48B683583BC8}"/>
                </c:ext>
              </c:extLst>
            </c:dLbl>
            <c:dLbl>
              <c:idx val="1"/>
              <c:delete val="1"/>
              <c:extLst>
                <c:ext xmlns:c15="http://schemas.microsoft.com/office/drawing/2012/chart" uri="{CE6537A1-D6FC-4f65-9D91-7224C49458BB}"/>
                <c:ext xmlns:c16="http://schemas.microsoft.com/office/drawing/2014/chart" uri="{C3380CC4-5D6E-409C-BE32-E72D297353CC}">
                  <c16:uniqueId val="{00000021-A30D-4A26-A931-48B683583BC8}"/>
                </c:ext>
              </c:extLst>
            </c:dLbl>
            <c:dLbl>
              <c:idx val="2"/>
              <c:delete val="1"/>
              <c:extLst>
                <c:ext xmlns:c15="http://schemas.microsoft.com/office/drawing/2012/chart" uri="{CE6537A1-D6FC-4f65-9D91-7224C49458BB}"/>
                <c:ext xmlns:c16="http://schemas.microsoft.com/office/drawing/2014/chart" uri="{C3380CC4-5D6E-409C-BE32-E72D297353CC}">
                  <c16:uniqueId val="{00000022-A30D-4A26-A931-48B683583BC8}"/>
                </c:ext>
              </c:extLst>
            </c:dLbl>
            <c:dLbl>
              <c:idx val="3"/>
              <c:delete val="1"/>
              <c:extLst>
                <c:ext xmlns:c15="http://schemas.microsoft.com/office/drawing/2012/chart" uri="{CE6537A1-D6FC-4f65-9D91-7224C49458BB}"/>
                <c:ext xmlns:c16="http://schemas.microsoft.com/office/drawing/2014/chart" uri="{C3380CC4-5D6E-409C-BE32-E72D297353CC}">
                  <c16:uniqueId val="{00000023-A30D-4A26-A931-48B683583BC8}"/>
                </c:ext>
              </c:extLst>
            </c:dLbl>
            <c:dLbl>
              <c:idx val="4"/>
              <c:delete val="1"/>
              <c:extLst>
                <c:ext xmlns:c15="http://schemas.microsoft.com/office/drawing/2012/chart" uri="{CE6537A1-D6FC-4f65-9D91-7224C49458BB}"/>
                <c:ext xmlns:c16="http://schemas.microsoft.com/office/drawing/2014/chart" uri="{C3380CC4-5D6E-409C-BE32-E72D297353CC}">
                  <c16:uniqueId val="{00000024-A30D-4A26-A931-48B683583BC8}"/>
                </c:ext>
              </c:extLst>
            </c:dLbl>
            <c:dLbl>
              <c:idx val="5"/>
              <c:delete val="1"/>
              <c:extLst>
                <c:ext xmlns:c15="http://schemas.microsoft.com/office/drawing/2012/chart" uri="{CE6537A1-D6FC-4f65-9D91-7224C49458BB}"/>
                <c:ext xmlns:c16="http://schemas.microsoft.com/office/drawing/2014/chart" uri="{C3380CC4-5D6E-409C-BE32-E72D297353CC}">
                  <c16:uniqueId val="{00000025-A30D-4A26-A931-48B683583BC8}"/>
                </c:ext>
              </c:extLst>
            </c:dLbl>
            <c:dLbl>
              <c:idx val="6"/>
              <c:delete val="1"/>
              <c:extLst>
                <c:ext xmlns:c15="http://schemas.microsoft.com/office/drawing/2012/chart" uri="{CE6537A1-D6FC-4f65-9D91-7224C49458BB}"/>
                <c:ext xmlns:c16="http://schemas.microsoft.com/office/drawing/2014/chart" uri="{C3380CC4-5D6E-409C-BE32-E72D297353CC}">
                  <c16:uniqueId val="{00000026-A30D-4A26-A931-48B683583BC8}"/>
                </c:ext>
              </c:extLst>
            </c:dLbl>
            <c:dLbl>
              <c:idx val="7"/>
              <c:delete val="1"/>
              <c:extLst>
                <c:ext xmlns:c15="http://schemas.microsoft.com/office/drawing/2012/chart" uri="{CE6537A1-D6FC-4f65-9D91-7224C49458BB}"/>
                <c:ext xmlns:c16="http://schemas.microsoft.com/office/drawing/2014/chart" uri="{C3380CC4-5D6E-409C-BE32-E72D297353CC}">
                  <c16:uniqueId val="{00000027-A30D-4A26-A931-48B683583BC8}"/>
                </c:ext>
              </c:extLst>
            </c:dLbl>
            <c:dLbl>
              <c:idx val="8"/>
              <c:delete val="1"/>
              <c:extLst>
                <c:ext xmlns:c15="http://schemas.microsoft.com/office/drawing/2012/chart" uri="{CE6537A1-D6FC-4f65-9D91-7224C49458BB}"/>
                <c:ext xmlns:c16="http://schemas.microsoft.com/office/drawing/2014/chart" uri="{C3380CC4-5D6E-409C-BE32-E72D297353CC}">
                  <c16:uniqueId val="{00000028-A30D-4A26-A931-48B683583BC8}"/>
                </c:ext>
              </c:extLst>
            </c:dLbl>
            <c:dLbl>
              <c:idx val="9"/>
              <c:delete val="1"/>
              <c:extLst>
                <c:ext xmlns:c15="http://schemas.microsoft.com/office/drawing/2012/chart" uri="{CE6537A1-D6FC-4f65-9D91-7224C49458BB}"/>
                <c:ext xmlns:c16="http://schemas.microsoft.com/office/drawing/2014/chart" uri="{C3380CC4-5D6E-409C-BE32-E72D297353CC}">
                  <c16:uniqueId val="{00000029-A30D-4A26-A931-48B683583BC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'Page 12 Published Charges'!$A$4:$A$14</c:f>
              <c:strCache>
                <c:ptCount val="11"/>
                <c:pt idx="0">
                  <c:v>08-09</c:v>
                </c:pt>
                <c:pt idx="1">
                  <c:v>09-10</c:v>
                </c:pt>
                <c:pt idx="2">
                  <c:v>10-11</c:v>
                </c:pt>
                <c:pt idx="3">
                  <c:v>11-12</c:v>
                </c:pt>
                <c:pt idx="4">
                  <c:v>12-13</c:v>
                </c:pt>
                <c:pt idx="5">
                  <c:v>13-14</c:v>
                </c:pt>
                <c:pt idx="6">
                  <c:v>14-15</c:v>
                </c:pt>
                <c:pt idx="7">
                  <c:v>15-16</c:v>
                </c:pt>
                <c:pt idx="8">
                  <c:v>16-17</c:v>
                </c:pt>
                <c:pt idx="9">
                  <c:v>17-18</c:v>
                </c:pt>
                <c:pt idx="10">
                  <c:v>18-19</c:v>
                </c:pt>
              </c:strCache>
            </c:strRef>
          </c:cat>
          <c:val>
            <c:numRef>
              <c:f>'Page 12 Published Charges'!$B$4:$B$14</c:f>
              <c:numCache>
                <c:formatCode>"$"#,##0_);[Red]\("$"#,##0\)</c:formatCode>
                <c:ptCount val="11"/>
                <c:pt idx="0">
                  <c:v>38720</c:v>
                </c:pt>
                <c:pt idx="1">
                  <c:v>41040</c:v>
                </c:pt>
                <c:pt idx="2">
                  <c:v>42160</c:v>
                </c:pt>
                <c:pt idx="3">
                  <c:v>42350</c:v>
                </c:pt>
                <c:pt idx="4">
                  <c:v>43390</c:v>
                </c:pt>
                <c:pt idx="5">
                  <c:v>44190</c:v>
                </c:pt>
                <c:pt idx="6">
                  <c:v>44900</c:v>
                </c:pt>
                <c:pt idx="7">
                  <c:v>46330</c:v>
                </c:pt>
                <c:pt idx="8">
                  <c:v>47490</c:v>
                </c:pt>
                <c:pt idx="9">
                  <c:v>48380</c:v>
                </c:pt>
                <c:pt idx="10">
                  <c:v>48510</c:v>
                </c:pt>
              </c:numCache>
            </c:numRef>
          </c:val>
          <c:extLst>
            <c:ext xmlns:c16="http://schemas.microsoft.com/office/drawing/2014/chart" uri="{C3380CC4-5D6E-409C-BE32-E72D297353CC}">
              <c16:uniqueId val="{00000000-A30D-4A26-A931-48B683583BC8}"/>
            </c:ext>
          </c:extLst>
        </c:ser>
        <c:ser>
          <c:idx val="1"/>
          <c:order val="1"/>
          <c:tx>
            <c:strRef>
              <c:f>'Page 12 Published Charges'!$D$3</c:f>
              <c:strCache>
                <c:ptCount val="1"/>
                <c:pt idx="0">
                  <c:v>Public Four-Year</c:v>
                </c:pt>
              </c:strCache>
            </c:strRef>
          </c:tx>
          <c:spPr>
            <a:solidFill>
              <a:schemeClr val="accent2">
                <a:lumMod val="60000"/>
                <a:lumOff val="40000"/>
              </a:schemeClr>
            </a:solidFill>
            <a:ln>
              <a:noFill/>
            </a:ln>
            <a:effectLst/>
          </c:spPr>
          <c:invertIfNegative val="0"/>
          <c:dLbls>
            <c:dLbl>
              <c:idx val="0"/>
              <c:layout>
                <c:manualLayout>
                  <c:x val="1.4281079032125147E-2"/>
                  <c:y val="-3.6133694670280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D-4A26-A931-48B683583BC8}"/>
                </c:ext>
              </c:extLst>
            </c:dLbl>
            <c:dLbl>
              <c:idx val="1"/>
              <c:delete val="1"/>
              <c:extLst>
                <c:ext xmlns:c15="http://schemas.microsoft.com/office/drawing/2012/chart" uri="{CE6537A1-D6FC-4f65-9D91-7224C49458BB}"/>
                <c:ext xmlns:c16="http://schemas.microsoft.com/office/drawing/2014/chart" uri="{C3380CC4-5D6E-409C-BE32-E72D297353CC}">
                  <c16:uniqueId val="{00000002-A30D-4A26-A931-48B683583BC8}"/>
                </c:ext>
              </c:extLst>
            </c:dLbl>
            <c:dLbl>
              <c:idx val="2"/>
              <c:delete val="1"/>
              <c:extLst>
                <c:ext xmlns:c15="http://schemas.microsoft.com/office/drawing/2012/chart" uri="{CE6537A1-D6FC-4f65-9D91-7224C49458BB}"/>
                <c:ext xmlns:c16="http://schemas.microsoft.com/office/drawing/2014/chart" uri="{C3380CC4-5D6E-409C-BE32-E72D297353CC}">
                  <c16:uniqueId val="{00000003-A30D-4A26-A931-48B683583BC8}"/>
                </c:ext>
              </c:extLst>
            </c:dLbl>
            <c:dLbl>
              <c:idx val="3"/>
              <c:delete val="1"/>
              <c:extLst>
                <c:ext xmlns:c15="http://schemas.microsoft.com/office/drawing/2012/chart" uri="{CE6537A1-D6FC-4f65-9D91-7224C49458BB}"/>
                <c:ext xmlns:c16="http://schemas.microsoft.com/office/drawing/2014/chart" uri="{C3380CC4-5D6E-409C-BE32-E72D297353CC}">
                  <c16:uniqueId val="{00000004-A30D-4A26-A931-48B683583BC8}"/>
                </c:ext>
              </c:extLst>
            </c:dLbl>
            <c:dLbl>
              <c:idx val="4"/>
              <c:delete val="1"/>
              <c:extLst>
                <c:ext xmlns:c15="http://schemas.microsoft.com/office/drawing/2012/chart" uri="{CE6537A1-D6FC-4f65-9D91-7224C49458BB}"/>
                <c:ext xmlns:c16="http://schemas.microsoft.com/office/drawing/2014/chart" uri="{C3380CC4-5D6E-409C-BE32-E72D297353CC}">
                  <c16:uniqueId val="{00000005-A30D-4A26-A931-48B683583BC8}"/>
                </c:ext>
              </c:extLst>
            </c:dLbl>
            <c:dLbl>
              <c:idx val="5"/>
              <c:delete val="1"/>
              <c:extLst>
                <c:ext xmlns:c15="http://schemas.microsoft.com/office/drawing/2012/chart" uri="{CE6537A1-D6FC-4f65-9D91-7224C49458BB}"/>
                <c:ext xmlns:c16="http://schemas.microsoft.com/office/drawing/2014/chart" uri="{C3380CC4-5D6E-409C-BE32-E72D297353CC}">
                  <c16:uniqueId val="{00000006-A30D-4A26-A931-48B683583BC8}"/>
                </c:ext>
              </c:extLst>
            </c:dLbl>
            <c:dLbl>
              <c:idx val="6"/>
              <c:delete val="1"/>
              <c:extLst>
                <c:ext xmlns:c15="http://schemas.microsoft.com/office/drawing/2012/chart" uri="{CE6537A1-D6FC-4f65-9D91-7224C49458BB}"/>
                <c:ext xmlns:c16="http://schemas.microsoft.com/office/drawing/2014/chart" uri="{C3380CC4-5D6E-409C-BE32-E72D297353CC}">
                  <c16:uniqueId val="{00000007-A30D-4A26-A931-48B683583BC8}"/>
                </c:ext>
              </c:extLst>
            </c:dLbl>
            <c:dLbl>
              <c:idx val="7"/>
              <c:delete val="1"/>
              <c:extLst>
                <c:ext xmlns:c15="http://schemas.microsoft.com/office/drawing/2012/chart" uri="{CE6537A1-D6FC-4f65-9D91-7224C49458BB}"/>
                <c:ext xmlns:c16="http://schemas.microsoft.com/office/drawing/2014/chart" uri="{C3380CC4-5D6E-409C-BE32-E72D297353CC}">
                  <c16:uniqueId val="{00000008-A30D-4A26-A931-48B683583BC8}"/>
                </c:ext>
              </c:extLst>
            </c:dLbl>
            <c:dLbl>
              <c:idx val="8"/>
              <c:delete val="1"/>
              <c:extLst>
                <c:ext xmlns:c15="http://schemas.microsoft.com/office/drawing/2012/chart" uri="{CE6537A1-D6FC-4f65-9D91-7224C49458BB}"/>
                <c:ext xmlns:c16="http://schemas.microsoft.com/office/drawing/2014/chart" uri="{C3380CC4-5D6E-409C-BE32-E72D297353CC}">
                  <c16:uniqueId val="{00000009-A30D-4A26-A931-48B683583BC8}"/>
                </c:ext>
              </c:extLst>
            </c:dLbl>
            <c:dLbl>
              <c:idx val="9"/>
              <c:delete val="1"/>
              <c:extLst>
                <c:ext xmlns:c15="http://schemas.microsoft.com/office/drawing/2012/chart" uri="{CE6537A1-D6FC-4f65-9D91-7224C49458BB}"/>
                <c:ext xmlns:c16="http://schemas.microsoft.com/office/drawing/2014/chart" uri="{C3380CC4-5D6E-409C-BE32-E72D297353CC}">
                  <c16:uniqueId val="{0000000A-A30D-4A26-A931-48B683583BC8}"/>
                </c:ext>
              </c:extLst>
            </c:dLbl>
            <c:dLbl>
              <c:idx val="10"/>
              <c:layout>
                <c:manualLayout>
                  <c:x val="1.5716583370214053E-2"/>
                  <c:y val="-1.0682328487689692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Georgia" panose="02040502050405020303" pitchFamily="18" charset="0"/>
                        <a:ea typeface="+mn-ea"/>
                        <a:cs typeface="+mn-cs"/>
                      </a:defRPr>
                    </a:pPr>
                    <a:fld id="{2A3B8ED2-BDE8-41F0-BB36-D0F9A021AFB2}" type="VALUE">
                      <a:rPr lang="en-US" sz="1200" b="1">
                        <a:solidFill>
                          <a:schemeClr val="tx1"/>
                        </a:solidFill>
                      </a:rPr>
                      <a:pPr>
                        <a:defRPr sz="1000" b="1">
                          <a:solidFill>
                            <a:schemeClr val="tx1"/>
                          </a:solidFill>
                          <a:latin typeface="Georgia" panose="02040502050405020303" pitchFamily="18"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Georgia" panose="020405020504050203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007448106130115"/>
                      <c:h val="5.5519046144507263E-2"/>
                    </c:manualLayout>
                  </c15:layout>
                  <c15:dlblFieldTable/>
                  <c15:showDataLabelsRange val="0"/>
                </c:ext>
                <c:ext xmlns:c16="http://schemas.microsoft.com/office/drawing/2014/chart" uri="{C3380CC4-5D6E-409C-BE32-E72D297353CC}">
                  <c16:uniqueId val="{0000000B-A30D-4A26-A931-48B683583BC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'Page 12 Published Charges'!$D$4:$D$14</c:f>
              <c:numCache>
                <c:formatCode>"$"#,##0_);[Red]\("$"#,##0\)</c:formatCode>
                <c:ptCount val="11"/>
                <c:pt idx="0">
                  <c:v>16460</c:v>
                </c:pt>
                <c:pt idx="1">
                  <c:v>17830</c:v>
                </c:pt>
                <c:pt idx="2">
                  <c:v>18700</c:v>
                </c:pt>
                <c:pt idx="3">
                  <c:v>19140</c:v>
                </c:pt>
                <c:pt idx="4">
                  <c:v>19600</c:v>
                </c:pt>
                <c:pt idx="5">
                  <c:v>19830</c:v>
                </c:pt>
                <c:pt idx="6">
                  <c:v>20020</c:v>
                </c:pt>
                <c:pt idx="7">
                  <c:v>20660</c:v>
                </c:pt>
                <c:pt idx="8">
                  <c:v>21100</c:v>
                </c:pt>
                <c:pt idx="9">
                  <c:v>21400</c:v>
                </c:pt>
                <c:pt idx="10">
                  <c:v>21370</c:v>
                </c:pt>
              </c:numCache>
            </c:numRef>
          </c:val>
          <c:extLst>
            <c:ext xmlns:c16="http://schemas.microsoft.com/office/drawing/2014/chart" uri="{C3380CC4-5D6E-409C-BE32-E72D297353CC}">
              <c16:uniqueId val="{0000000C-A30D-4A26-A931-48B683583BC8}"/>
            </c:ext>
          </c:extLst>
        </c:ser>
        <c:dLbls>
          <c:showLegendKey val="0"/>
          <c:showVal val="0"/>
          <c:showCatName val="0"/>
          <c:showSerName val="0"/>
          <c:showPercent val="0"/>
          <c:showBubbleSize val="0"/>
        </c:dLbls>
        <c:gapWidth val="247"/>
        <c:axId val="553864800"/>
        <c:axId val="553873984"/>
      </c:barChart>
      <c:lineChart>
        <c:grouping val="standard"/>
        <c:varyColors val="0"/>
        <c:ser>
          <c:idx val="2"/>
          <c:order val="2"/>
          <c:tx>
            <c:strRef>
              <c:f>'Page 12 Published Charges'!$C$3</c:f>
              <c:strCache>
                <c:ptCount val="1"/>
                <c:pt idx="0">
                  <c:v>One-Year % Change for Private Nonprofit</c:v>
                </c:pt>
              </c:strCache>
            </c:strRef>
          </c:tx>
          <c:spPr>
            <a:ln w="28575" cap="rnd">
              <a:solidFill>
                <a:schemeClr val="accent6"/>
              </a:solidFill>
              <a:round/>
            </a:ln>
            <a:effectLst/>
          </c:spPr>
          <c:marker>
            <c:symbol val="none"/>
          </c:marker>
          <c:dLbls>
            <c:dLbl>
              <c:idx val="1"/>
              <c:layout>
                <c:manualLayout>
                  <c:x val="1.298279912011379E-3"/>
                  <c:y val="7.2267389340560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30D-4A26-A931-48B683583BC8}"/>
                </c:ext>
              </c:extLst>
            </c:dLbl>
            <c:dLbl>
              <c:idx val="2"/>
              <c:layout>
                <c:manualLayout>
                  <c:x val="1.1684519208102411E-2"/>
                  <c:y val="0.130081300813008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30D-4A26-A931-48B683583BC8}"/>
                </c:ext>
              </c:extLst>
            </c:dLbl>
            <c:dLbl>
              <c:idx val="3"/>
              <c:layout>
                <c:manualLayout>
                  <c:x val="7.7896794720682741E-3"/>
                  <c:y val="-1.324886832704519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30D-4A26-A931-48B683583BC8}"/>
                </c:ext>
              </c:extLst>
            </c:dLbl>
            <c:dLbl>
              <c:idx val="4"/>
              <c:layout>
                <c:manualLayout>
                  <c:x val="5.1931196480455161E-3"/>
                  <c:y val="0.108401084010839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30D-4A26-A931-48B683583BC8}"/>
                </c:ext>
              </c:extLst>
            </c:dLbl>
            <c:dLbl>
              <c:idx val="5"/>
              <c:layout>
                <c:manualLayout>
                  <c:x val="9.0879593840796531E-3"/>
                  <c:y val="-3.9747064137308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30D-4A26-A931-48B683583BC8}"/>
                </c:ext>
              </c:extLst>
            </c:dLbl>
            <c:dLbl>
              <c:idx val="6"/>
              <c:layout>
                <c:manualLayout>
                  <c:x val="-9.5206093718582245E-17"/>
                  <c:y val="-5.420054200542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30D-4A26-A931-48B683583BC8}"/>
                </c:ext>
              </c:extLst>
            </c:dLbl>
            <c:dLbl>
              <c:idx val="7"/>
              <c:layout>
                <c:manualLayout>
                  <c:x val="0"/>
                  <c:y val="-6.5040650406504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30D-4A26-A931-48B683583BC8}"/>
                </c:ext>
              </c:extLst>
            </c:dLbl>
            <c:dLbl>
              <c:idx val="8"/>
              <c:layout>
                <c:manualLayout>
                  <c:x val="5.1931196480456115E-3"/>
                  <c:y val="-2.8906955736224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30D-4A26-A931-48B683583BC8}"/>
                </c:ext>
              </c:extLst>
            </c:dLbl>
            <c:dLbl>
              <c:idx val="9"/>
              <c:layout>
                <c:manualLayout>
                  <c:x val="7.7896794720682741E-3"/>
                  <c:y val="-6.1427280939476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30D-4A26-A931-48B683583BC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'Page 12 Published Charges'!$C$4:$C$14</c:f>
              <c:numCache>
                <c:formatCode>0.00%</c:formatCode>
                <c:ptCount val="11"/>
                <c:pt idx="1">
                  <c:v>0.06</c:v>
                </c:pt>
                <c:pt idx="2">
                  <c:v>2.7E-2</c:v>
                </c:pt>
                <c:pt idx="3">
                  <c:v>5.0000000000000001E-3</c:v>
                </c:pt>
                <c:pt idx="4">
                  <c:v>2.5000000000000001E-2</c:v>
                </c:pt>
                <c:pt idx="5">
                  <c:v>1.7999999999999999E-2</c:v>
                </c:pt>
                <c:pt idx="6">
                  <c:v>1.6E-2</c:v>
                </c:pt>
                <c:pt idx="7">
                  <c:v>3.2000000000000001E-2</c:v>
                </c:pt>
                <c:pt idx="8">
                  <c:v>2.5000000000000001E-2</c:v>
                </c:pt>
                <c:pt idx="9">
                  <c:v>1.9E-2</c:v>
                </c:pt>
                <c:pt idx="10">
                  <c:v>3.0000000000000001E-3</c:v>
                </c:pt>
              </c:numCache>
            </c:numRef>
          </c:val>
          <c:smooth val="0"/>
          <c:extLst>
            <c:ext xmlns:c16="http://schemas.microsoft.com/office/drawing/2014/chart" uri="{C3380CC4-5D6E-409C-BE32-E72D297353CC}">
              <c16:uniqueId val="{00000016-A30D-4A26-A931-48B683583BC8}"/>
            </c:ext>
          </c:extLst>
        </c:ser>
        <c:ser>
          <c:idx val="3"/>
          <c:order val="3"/>
          <c:tx>
            <c:strRef>
              <c:f>'Page 12 Published Charges'!$E$3</c:f>
              <c:strCache>
                <c:ptCount val="1"/>
                <c:pt idx="0">
                  <c:v>One-Year % Change for Public</c:v>
                </c:pt>
              </c:strCache>
            </c:strRef>
          </c:tx>
          <c:spPr>
            <a:ln w="28575" cap="rnd">
              <a:solidFill>
                <a:srgbClr val="7030A0"/>
              </a:solidFill>
              <a:round/>
            </a:ln>
            <a:effectLst/>
          </c:spPr>
          <c:marker>
            <c:symbol val="none"/>
          </c:marker>
          <c:dLbls>
            <c:dLbl>
              <c:idx val="3"/>
              <c:layout>
                <c:manualLayout>
                  <c:x val="-1.5579358944136548E-2"/>
                  <c:y val="3.2520325203252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30D-4A26-A931-48B683583BC8}"/>
                </c:ext>
              </c:extLst>
            </c:dLbl>
            <c:dLbl>
              <c:idx val="4"/>
              <c:layout>
                <c:manualLayout>
                  <c:x val="2.3369038416204822E-2"/>
                  <c:y val="-1.8066847335140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30D-4A26-A931-48B683583BC8}"/>
                </c:ext>
              </c:extLst>
            </c:dLbl>
            <c:dLbl>
              <c:idx val="5"/>
              <c:layout>
                <c:manualLayout>
                  <c:x val="1.2982799120113695E-2"/>
                  <c:y val="4.3360433604335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30D-4A26-A931-48B683583BC8}"/>
                </c:ext>
              </c:extLst>
            </c:dLbl>
            <c:dLbl>
              <c:idx val="6"/>
              <c:layout>
                <c:manualLayout>
                  <c:x val="1.1684519208102316E-2"/>
                  <c:y val="1.8066847335139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30D-4A26-A931-48B683583BC8}"/>
                </c:ext>
              </c:extLst>
            </c:dLbl>
            <c:dLbl>
              <c:idx val="7"/>
              <c:layout>
                <c:manualLayout>
                  <c:x val="3.8948397360341371E-3"/>
                  <c:y val="6.5040650406504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30D-4A26-A931-48B683583BC8}"/>
                </c:ext>
              </c:extLst>
            </c:dLbl>
            <c:dLbl>
              <c:idx val="8"/>
              <c:layout>
                <c:manualLayout>
                  <c:x val="3.8948397360342325E-3"/>
                  <c:y val="4.3360433604336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30D-4A26-A931-48B683583BC8}"/>
                </c:ext>
              </c:extLst>
            </c:dLbl>
            <c:dLbl>
              <c:idx val="9"/>
              <c:layout>
                <c:manualLayout>
                  <c:x val="1.6877638856147834E-2"/>
                  <c:y val="-4.6973803071364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30D-4A26-A931-48B683583BC8}"/>
                </c:ext>
              </c:extLst>
            </c:dLbl>
            <c:dLbl>
              <c:idx val="10"/>
              <c:layout>
                <c:manualLayout>
                  <c:x val="9.0879593840796531E-3"/>
                  <c:y val="2.5293586269195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30D-4A26-A931-48B683583BC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'Page 12 Published Charges'!$E$4:$E$14</c:f>
              <c:numCache>
                <c:formatCode>0.00%</c:formatCode>
                <c:ptCount val="11"/>
                <c:pt idx="1">
                  <c:v>8.3000000000000004E-2</c:v>
                </c:pt>
                <c:pt idx="2">
                  <c:v>4.9000000000000002E-2</c:v>
                </c:pt>
                <c:pt idx="3">
                  <c:v>2.4E-2</c:v>
                </c:pt>
                <c:pt idx="4">
                  <c:v>2.4E-2</c:v>
                </c:pt>
                <c:pt idx="5">
                  <c:v>1.2E-2</c:v>
                </c:pt>
                <c:pt idx="6">
                  <c:v>0.01</c:v>
                </c:pt>
                <c:pt idx="7">
                  <c:v>3.2000000000000001E-2</c:v>
                </c:pt>
                <c:pt idx="8">
                  <c:v>2.1000000000000001E-2</c:v>
                </c:pt>
                <c:pt idx="9">
                  <c:v>1.4E-2</c:v>
                </c:pt>
                <c:pt idx="10" formatCode="General">
                  <c:v>0</c:v>
                </c:pt>
              </c:numCache>
            </c:numRef>
          </c:val>
          <c:smooth val="0"/>
          <c:extLst>
            <c:ext xmlns:c16="http://schemas.microsoft.com/office/drawing/2014/chart" uri="{C3380CC4-5D6E-409C-BE32-E72D297353CC}">
              <c16:uniqueId val="{0000001F-A30D-4A26-A931-48B683583BC8}"/>
            </c:ext>
          </c:extLst>
        </c:ser>
        <c:dLbls>
          <c:showLegendKey val="0"/>
          <c:showVal val="0"/>
          <c:showCatName val="0"/>
          <c:showSerName val="0"/>
          <c:showPercent val="0"/>
          <c:showBubbleSize val="0"/>
        </c:dLbls>
        <c:marker val="1"/>
        <c:smooth val="0"/>
        <c:axId val="603878752"/>
        <c:axId val="603883016"/>
      </c:lineChart>
      <c:catAx>
        <c:axId val="55386480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a:solidFill>
                      <a:sysClr val="windowText" lastClr="000000"/>
                    </a:solidFill>
                    <a:latin typeface="Georgia" panose="02040502050405020303" pitchFamily="18" charset="0"/>
                  </a:rPr>
                  <a:t>Academic 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Georgia" panose="02040502050405020303" pitchFamily="18" charset="0"/>
                <a:ea typeface="+mn-ea"/>
                <a:cs typeface="+mn-cs"/>
              </a:defRPr>
            </a:pPr>
            <a:endParaRPr lang="en-US"/>
          </a:p>
        </c:txPr>
        <c:crossAx val="553873984"/>
        <c:crosses val="autoZero"/>
        <c:auto val="1"/>
        <c:lblAlgn val="ctr"/>
        <c:lblOffset val="100"/>
        <c:noMultiLvlLbl val="0"/>
      </c:catAx>
      <c:valAx>
        <c:axId val="55387398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a:solidFill>
                      <a:sysClr val="windowText" lastClr="000000"/>
                    </a:solidFill>
                    <a:latin typeface="Georgia" panose="02040502050405020303" pitchFamily="18" charset="0"/>
                  </a:rPr>
                  <a:t>Average Tuition and Fee Prices</a:t>
                </a:r>
              </a:p>
            </c:rich>
          </c:tx>
          <c:layout>
            <c:manualLayout>
              <c:xMode val="edge"/>
              <c:yMode val="edge"/>
              <c:x val="9.3344729066923877E-3"/>
              <c:y val="0.3713471147381049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quot;$&quot;#,##0_);[Red]\(&quot;$&quot;#,##0\)" sourceLinked="1"/>
        <c:majorTickMark val="out"/>
        <c:minorTickMark val="none"/>
        <c:tickLblPos val="nextTo"/>
        <c:spPr>
          <a:noFill/>
          <a:ln>
            <a:solidFill>
              <a:srgbClr val="FF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553864800"/>
        <c:crosses val="autoZero"/>
        <c:crossBetween val="between"/>
      </c:valAx>
      <c:valAx>
        <c:axId val="603883016"/>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a:t>% Change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603878752"/>
        <c:crosses val="max"/>
        <c:crossBetween val="between"/>
      </c:valAx>
      <c:catAx>
        <c:axId val="603878752"/>
        <c:scaling>
          <c:orientation val="minMax"/>
        </c:scaling>
        <c:delete val="1"/>
        <c:axPos val="b"/>
        <c:majorTickMark val="out"/>
        <c:minorTickMark val="none"/>
        <c:tickLblPos val="nextTo"/>
        <c:crossAx val="603883016"/>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t"/>
      <c:layout>
        <c:manualLayout>
          <c:xMode val="edge"/>
          <c:yMode val="edge"/>
          <c:x val="4.99999748329664E-2"/>
          <c:y val="0.14332309396052786"/>
          <c:w val="0.91438288420245151"/>
          <c:h val="7.570126519975566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Federal Subsidized Loans</c:v>
                </c:pt>
              </c:strCache>
            </c:strRef>
          </c:tx>
          <c:spPr>
            <a:solidFill>
              <a:srgbClr val="2875DD"/>
            </a:solidFill>
            <a:ln>
              <a:solidFill>
                <a:srgbClr val="2875DD"/>
              </a:solidFill>
            </a:ln>
          </c:spPr>
          <c:invertIfNegative val="0"/>
          <c:dLbls>
            <c:dLbl>
              <c:idx val="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2CF-4B45-84E7-D8E5E84F3C24}"/>
                </c:ext>
              </c:extLst>
            </c:dLbl>
            <c:dLbl>
              <c:idx val="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2CF-4B45-84E7-D8E5E84F3C24}"/>
                </c:ext>
              </c:extLst>
            </c:dLbl>
            <c:dLbl>
              <c:idx val="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2CF-4B45-84E7-D8E5E84F3C24}"/>
                </c:ext>
              </c:extLst>
            </c:dLbl>
            <c:dLbl>
              <c:idx val="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2CF-4B45-84E7-D8E5E84F3C24}"/>
                </c:ext>
              </c:extLst>
            </c:dLbl>
            <c:dLbl>
              <c:idx val="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52CF-4B45-84E7-D8E5E84F3C24}"/>
                </c:ext>
              </c:extLst>
            </c:dLbl>
            <c:dLbl>
              <c:idx val="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2CF-4B45-84E7-D8E5E84F3C24}"/>
                </c:ext>
              </c:extLst>
            </c:dLbl>
            <c:dLbl>
              <c:idx val="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52CF-4B45-84E7-D8E5E84F3C24}"/>
                </c:ext>
              </c:extLst>
            </c:dLbl>
            <c:dLbl>
              <c:idx val="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52CF-4B45-84E7-D8E5E84F3C24}"/>
                </c:ext>
              </c:extLst>
            </c:dLbl>
            <c:dLbl>
              <c:idx val="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52CF-4B45-84E7-D8E5E84F3C24}"/>
                </c:ext>
              </c:extLst>
            </c:dLbl>
            <c:dLbl>
              <c:idx val="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52CF-4B45-84E7-D8E5E84F3C24}"/>
                </c:ext>
              </c:extLst>
            </c:dLbl>
            <c:dLbl>
              <c:idx val="1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52CF-4B45-84E7-D8E5E84F3C24}"/>
                </c:ext>
              </c:extLst>
            </c:dLbl>
            <c:dLbl>
              <c:idx val="1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52CF-4B45-84E7-D8E5E84F3C24}"/>
                </c:ext>
              </c:extLst>
            </c:dLbl>
            <c:dLbl>
              <c:idx val="1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C-52CF-4B45-84E7-D8E5E84F3C24}"/>
                </c:ext>
              </c:extLst>
            </c:dLbl>
            <c:dLbl>
              <c:idx val="1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52CF-4B45-84E7-D8E5E84F3C24}"/>
                </c:ext>
              </c:extLst>
            </c:dLbl>
            <c:dLbl>
              <c:idx val="1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E-52CF-4B45-84E7-D8E5E84F3C24}"/>
                </c:ext>
              </c:extLst>
            </c:dLbl>
            <c:dLbl>
              <c:idx val="1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52CF-4B45-84E7-D8E5E84F3C24}"/>
                </c:ext>
              </c:extLst>
            </c:dLbl>
            <c:dLbl>
              <c:idx val="1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0-52CF-4B45-84E7-D8E5E84F3C24}"/>
                </c:ext>
              </c:extLst>
            </c:dLbl>
            <c:dLbl>
              <c:idx val="1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1-52CF-4B45-84E7-D8E5E84F3C24}"/>
                </c:ext>
              </c:extLst>
            </c:dLbl>
            <c:dLbl>
              <c:idx val="1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2-52CF-4B45-84E7-D8E5E84F3C24}"/>
                </c:ext>
              </c:extLst>
            </c:dLbl>
            <c:dLbl>
              <c:idx val="1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3-52CF-4B45-84E7-D8E5E84F3C24}"/>
                </c:ext>
              </c:extLst>
            </c:dLbl>
            <c:dLbl>
              <c:idx val="2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4-52CF-4B45-84E7-D8E5E84F3C24}"/>
                </c:ext>
              </c:extLst>
            </c:dLbl>
            <c:spPr>
              <a:noFill/>
              <a:ln>
                <a:noFill/>
              </a:ln>
              <a:effectLst/>
            </c:spPr>
            <c:txPr>
              <a:bodyPr/>
              <a:lstStyle/>
              <a:p>
                <a:pPr>
                  <a:defRPr sz="900" b="0"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2017/18</c:v>
                </c:pt>
                <c:pt idx="1">
                  <c:v>2016/17</c:v>
                </c:pt>
                <c:pt idx="2">
                  <c:v>2015/16</c:v>
                </c:pt>
                <c:pt idx="3">
                  <c:v>2014/15</c:v>
                </c:pt>
                <c:pt idx="4">
                  <c:v>2013/14</c:v>
                </c:pt>
                <c:pt idx="5">
                  <c:v>2012/13</c:v>
                </c:pt>
                <c:pt idx="6">
                  <c:v>2011/12</c:v>
                </c:pt>
                <c:pt idx="7">
                  <c:v>2010/11</c:v>
                </c:pt>
                <c:pt idx="8">
                  <c:v>2009/10</c:v>
                </c:pt>
                <c:pt idx="9">
                  <c:v>2008/09</c:v>
                </c:pt>
                <c:pt idx="10">
                  <c:v>2007/08</c:v>
                </c:pt>
                <c:pt idx="11">
                  <c:v>2006/07</c:v>
                </c:pt>
                <c:pt idx="12">
                  <c:v>2005/06</c:v>
                </c:pt>
                <c:pt idx="13">
                  <c:v>2004/05</c:v>
                </c:pt>
                <c:pt idx="14">
                  <c:v>2003/04</c:v>
                </c:pt>
                <c:pt idx="15">
                  <c:v>2002/03</c:v>
                </c:pt>
                <c:pt idx="16">
                  <c:v>2001/02</c:v>
                </c:pt>
                <c:pt idx="17">
                  <c:v>2000/01</c:v>
                </c:pt>
                <c:pt idx="18">
                  <c:v>1999/00</c:v>
                </c:pt>
                <c:pt idx="19">
                  <c:v>1998/99</c:v>
                </c:pt>
                <c:pt idx="20">
                  <c:v>1997/98</c:v>
                </c:pt>
              </c:strCache>
            </c:strRef>
          </c:cat>
          <c:val>
            <c:numRef>
              <c:f>Sheet1!$B$2:$B$22</c:f>
              <c:numCache>
                <c:formatCode>General</c:formatCode>
                <c:ptCount val="21"/>
                <c:pt idx="0">
                  <c:v>0.2</c:v>
                </c:pt>
                <c:pt idx="1">
                  <c:v>0.2</c:v>
                </c:pt>
                <c:pt idx="2">
                  <c:v>0.22</c:v>
                </c:pt>
                <c:pt idx="3">
                  <c:v>0.23</c:v>
                </c:pt>
                <c:pt idx="4">
                  <c:v>0.24</c:v>
                </c:pt>
                <c:pt idx="5">
                  <c:v>0.25</c:v>
                </c:pt>
                <c:pt idx="6">
                  <c:v>0.35</c:v>
                </c:pt>
                <c:pt idx="7">
                  <c:v>0.36</c:v>
                </c:pt>
                <c:pt idx="8">
                  <c:v>0.35</c:v>
                </c:pt>
                <c:pt idx="9">
                  <c:v>0.34</c:v>
                </c:pt>
                <c:pt idx="10">
                  <c:v>0.32</c:v>
                </c:pt>
                <c:pt idx="11">
                  <c:v>0.31</c:v>
                </c:pt>
                <c:pt idx="12">
                  <c:v>0.33</c:v>
                </c:pt>
                <c:pt idx="13">
                  <c:v>0.35</c:v>
                </c:pt>
                <c:pt idx="14">
                  <c:v>0.37</c:v>
                </c:pt>
                <c:pt idx="15">
                  <c:v>0.38</c:v>
                </c:pt>
                <c:pt idx="16">
                  <c:v>0.4</c:v>
                </c:pt>
                <c:pt idx="17">
                  <c:v>0.42</c:v>
                </c:pt>
                <c:pt idx="18">
                  <c:v>0.43</c:v>
                </c:pt>
                <c:pt idx="19">
                  <c:v>0.48</c:v>
                </c:pt>
                <c:pt idx="20">
                  <c:v>0.5</c:v>
                </c:pt>
              </c:numCache>
            </c:numRef>
          </c:val>
          <c:extLst>
            <c:ext xmlns:c16="http://schemas.microsoft.com/office/drawing/2014/chart" uri="{C3380CC4-5D6E-409C-BE32-E72D297353CC}">
              <c16:uniqueId val="{00000015-52CF-4B45-84E7-D8E5E84F3C24}"/>
            </c:ext>
          </c:extLst>
        </c:ser>
        <c:ser>
          <c:idx val="1"/>
          <c:order val="1"/>
          <c:tx>
            <c:strRef>
              <c:f>Sheet1!$C$1</c:f>
              <c:strCache>
                <c:ptCount val="1"/>
                <c:pt idx="0">
                  <c:v>Federal Unsubsidized Loans</c:v>
                </c:pt>
              </c:strCache>
            </c:strRef>
          </c:tx>
          <c:spPr>
            <a:solidFill>
              <a:srgbClr val="0F283E"/>
            </a:solidFill>
            <a:ln>
              <a:solidFill>
                <a:srgbClr val="0F283E"/>
              </a:solidFill>
            </a:ln>
          </c:spPr>
          <c:invertIfNegative val="0"/>
          <c:dLbls>
            <c:dLbl>
              <c:idx val="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6-52CF-4B45-84E7-D8E5E84F3C24}"/>
                </c:ext>
              </c:extLst>
            </c:dLbl>
            <c:dLbl>
              <c:idx val="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7-52CF-4B45-84E7-D8E5E84F3C24}"/>
                </c:ext>
              </c:extLst>
            </c:dLbl>
            <c:dLbl>
              <c:idx val="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8-52CF-4B45-84E7-D8E5E84F3C24}"/>
                </c:ext>
              </c:extLst>
            </c:dLbl>
            <c:dLbl>
              <c:idx val="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9-52CF-4B45-84E7-D8E5E84F3C24}"/>
                </c:ext>
              </c:extLst>
            </c:dLbl>
            <c:dLbl>
              <c:idx val="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A-52CF-4B45-84E7-D8E5E84F3C24}"/>
                </c:ext>
              </c:extLst>
            </c:dLbl>
            <c:dLbl>
              <c:idx val="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B-52CF-4B45-84E7-D8E5E84F3C24}"/>
                </c:ext>
              </c:extLst>
            </c:dLbl>
            <c:dLbl>
              <c:idx val="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C-52CF-4B45-84E7-D8E5E84F3C24}"/>
                </c:ext>
              </c:extLst>
            </c:dLbl>
            <c:dLbl>
              <c:idx val="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D-52CF-4B45-84E7-D8E5E84F3C24}"/>
                </c:ext>
              </c:extLst>
            </c:dLbl>
            <c:dLbl>
              <c:idx val="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E-52CF-4B45-84E7-D8E5E84F3C24}"/>
                </c:ext>
              </c:extLst>
            </c:dLbl>
            <c:dLbl>
              <c:idx val="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F-52CF-4B45-84E7-D8E5E84F3C24}"/>
                </c:ext>
              </c:extLst>
            </c:dLbl>
            <c:dLbl>
              <c:idx val="1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0-52CF-4B45-84E7-D8E5E84F3C24}"/>
                </c:ext>
              </c:extLst>
            </c:dLbl>
            <c:dLbl>
              <c:idx val="1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1-52CF-4B45-84E7-D8E5E84F3C24}"/>
                </c:ext>
              </c:extLst>
            </c:dLbl>
            <c:dLbl>
              <c:idx val="1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2-52CF-4B45-84E7-D8E5E84F3C24}"/>
                </c:ext>
              </c:extLst>
            </c:dLbl>
            <c:dLbl>
              <c:idx val="1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3-52CF-4B45-84E7-D8E5E84F3C24}"/>
                </c:ext>
              </c:extLst>
            </c:dLbl>
            <c:dLbl>
              <c:idx val="1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4-52CF-4B45-84E7-D8E5E84F3C24}"/>
                </c:ext>
              </c:extLst>
            </c:dLbl>
            <c:dLbl>
              <c:idx val="1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5-52CF-4B45-84E7-D8E5E84F3C24}"/>
                </c:ext>
              </c:extLst>
            </c:dLbl>
            <c:dLbl>
              <c:idx val="1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6-52CF-4B45-84E7-D8E5E84F3C24}"/>
                </c:ext>
              </c:extLst>
            </c:dLbl>
            <c:dLbl>
              <c:idx val="1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7-52CF-4B45-84E7-D8E5E84F3C24}"/>
                </c:ext>
              </c:extLst>
            </c:dLbl>
            <c:dLbl>
              <c:idx val="1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8-52CF-4B45-84E7-D8E5E84F3C24}"/>
                </c:ext>
              </c:extLst>
            </c:dLbl>
            <c:dLbl>
              <c:idx val="1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9-52CF-4B45-84E7-D8E5E84F3C24}"/>
                </c:ext>
              </c:extLst>
            </c:dLbl>
            <c:dLbl>
              <c:idx val="2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A-52CF-4B45-84E7-D8E5E84F3C24}"/>
                </c:ext>
              </c:extLst>
            </c:dLbl>
            <c:spPr>
              <a:noFill/>
              <a:ln>
                <a:noFill/>
              </a:ln>
              <a:effectLst/>
            </c:spPr>
            <c:txPr>
              <a:bodyPr/>
              <a:lstStyle/>
              <a:p>
                <a:pPr>
                  <a:defRPr sz="900" b="0"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2017/18</c:v>
                </c:pt>
                <c:pt idx="1">
                  <c:v>2016/17</c:v>
                </c:pt>
                <c:pt idx="2">
                  <c:v>2015/16</c:v>
                </c:pt>
                <c:pt idx="3">
                  <c:v>2014/15</c:v>
                </c:pt>
                <c:pt idx="4">
                  <c:v>2013/14</c:v>
                </c:pt>
                <c:pt idx="5">
                  <c:v>2012/13</c:v>
                </c:pt>
                <c:pt idx="6">
                  <c:v>2011/12</c:v>
                </c:pt>
                <c:pt idx="7">
                  <c:v>2010/11</c:v>
                </c:pt>
                <c:pt idx="8">
                  <c:v>2009/10</c:v>
                </c:pt>
                <c:pt idx="9">
                  <c:v>2008/09</c:v>
                </c:pt>
                <c:pt idx="10">
                  <c:v>2007/08</c:v>
                </c:pt>
                <c:pt idx="11">
                  <c:v>2006/07</c:v>
                </c:pt>
                <c:pt idx="12">
                  <c:v>2005/06</c:v>
                </c:pt>
                <c:pt idx="13">
                  <c:v>2004/05</c:v>
                </c:pt>
                <c:pt idx="14">
                  <c:v>2003/04</c:v>
                </c:pt>
                <c:pt idx="15">
                  <c:v>2002/03</c:v>
                </c:pt>
                <c:pt idx="16">
                  <c:v>2001/02</c:v>
                </c:pt>
                <c:pt idx="17">
                  <c:v>2000/01</c:v>
                </c:pt>
                <c:pt idx="18">
                  <c:v>1999/00</c:v>
                </c:pt>
                <c:pt idx="19">
                  <c:v>1998/99</c:v>
                </c:pt>
                <c:pt idx="20">
                  <c:v>1997/98</c:v>
                </c:pt>
              </c:strCache>
            </c:strRef>
          </c:cat>
          <c:val>
            <c:numRef>
              <c:f>Sheet1!$C$2:$C$22</c:f>
              <c:numCache>
                <c:formatCode>General</c:formatCode>
                <c:ptCount val="21"/>
                <c:pt idx="0">
                  <c:v>0.46</c:v>
                </c:pt>
                <c:pt idx="1">
                  <c:v>0.47</c:v>
                </c:pt>
                <c:pt idx="2">
                  <c:v>0.48</c:v>
                </c:pt>
                <c:pt idx="3">
                  <c:v>0.49</c:v>
                </c:pt>
                <c:pt idx="4">
                  <c:v>0.5</c:v>
                </c:pt>
                <c:pt idx="5">
                  <c:v>0.5</c:v>
                </c:pt>
                <c:pt idx="6">
                  <c:v>0.41</c:v>
                </c:pt>
                <c:pt idx="7">
                  <c:v>0.41</c:v>
                </c:pt>
                <c:pt idx="8">
                  <c:v>0.43</c:v>
                </c:pt>
                <c:pt idx="9">
                  <c:v>0.41</c:v>
                </c:pt>
                <c:pt idx="10">
                  <c:v>0.3</c:v>
                </c:pt>
                <c:pt idx="11">
                  <c:v>0.3</c:v>
                </c:pt>
                <c:pt idx="12">
                  <c:v>0.32</c:v>
                </c:pt>
                <c:pt idx="13">
                  <c:v>0.32</c:v>
                </c:pt>
                <c:pt idx="14">
                  <c:v>0.32</c:v>
                </c:pt>
                <c:pt idx="15">
                  <c:v>0.33</c:v>
                </c:pt>
                <c:pt idx="16">
                  <c:v>0.34</c:v>
                </c:pt>
                <c:pt idx="17">
                  <c:v>0.33</c:v>
                </c:pt>
                <c:pt idx="18">
                  <c:v>0.33</c:v>
                </c:pt>
                <c:pt idx="19">
                  <c:v>0.32</c:v>
                </c:pt>
                <c:pt idx="20">
                  <c:v>0.31</c:v>
                </c:pt>
              </c:numCache>
            </c:numRef>
          </c:val>
          <c:extLst>
            <c:ext xmlns:c16="http://schemas.microsoft.com/office/drawing/2014/chart" uri="{C3380CC4-5D6E-409C-BE32-E72D297353CC}">
              <c16:uniqueId val="{0000002B-52CF-4B45-84E7-D8E5E84F3C24}"/>
            </c:ext>
          </c:extLst>
        </c:ser>
        <c:ser>
          <c:idx val="2"/>
          <c:order val="2"/>
          <c:tx>
            <c:strRef>
              <c:f>Sheet1!$D$1</c:f>
              <c:strCache>
                <c:ptCount val="1"/>
                <c:pt idx="0">
                  <c:v>Parent PLUS Loans</c:v>
                </c:pt>
              </c:strCache>
            </c:strRef>
          </c:tx>
          <c:spPr>
            <a:solidFill>
              <a:srgbClr val="BABABA"/>
            </a:solidFill>
            <a:ln>
              <a:solidFill>
                <a:srgbClr val="BABABA"/>
              </a:solidFill>
            </a:ln>
          </c:spPr>
          <c:invertIfNegative val="0"/>
          <c:dLbls>
            <c:dLbl>
              <c:idx val="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C-52CF-4B45-84E7-D8E5E84F3C24}"/>
                </c:ext>
              </c:extLst>
            </c:dLbl>
            <c:dLbl>
              <c:idx val="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D-52CF-4B45-84E7-D8E5E84F3C24}"/>
                </c:ext>
              </c:extLst>
            </c:dLbl>
            <c:dLbl>
              <c:idx val="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E-52CF-4B45-84E7-D8E5E84F3C24}"/>
                </c:ext>
              </c:extLst>
            </c:dLbl>
            <c:dLbl>
              <c:idx val="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2F-52CF-4B45-84E7-D8E5E84F3C24}"/>
                </c:ext>
              </c:extLst>
            </c:dLbl>
            <c:dLbl>
              <c:idx val="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0-52CF-4B45-84E7-D8E5E84F3C24}"/>
                </c:ext>
              </c:extLst>
            </c:dLbl>
            <c:dLbl>
              <c:idx val="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1-52CF-4B45-84E7-D8E5E84F3C24}"/>
                </c:ext>
              </c:extLst>
            </c:dLbl>
            <c:dLbl>
              <c:idx val="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2-52CF-4B45-84E7-D8E5E84F3C24}"/>
                </c:ext>
              </c:extLst>
            </c:dLbl>
            <c:dLbl>
              <c:idx val="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3-52CF-4B45-84E7-D8E5E84F3C24}"/>
                </c:ext>
              </c:extLst>
            </c:dLbl>
            <c:dLbl>
              <c:idx val="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4-52CF-4B45-84E7-D8E5E84F3C24}"/>
                </c:ext>
              </c:extLst>
            </c:dLbl>
            <c:dLbl>
              <c:idx val="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5-52CF-4B45-84E7-D8E5E84F3C24}"/>
                </c:ext>
              </c:extLst>
            </c:dLbl>
            <c:dLbl>
              <c:idx val="1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6-52CF-4B45-84E7-D8E5E84F3C24}"/>
                </c:ext>
              </c:extLst>
            </c:dLbl>
            <c:dLbl>
              <c:idx val="1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7-52CF-4B45-84E7-D8E5E84F3C24}"/>
                </c:ext>
              </c:extLst>
            </c:dLbl>
            <c:dLbl>
              <c:idx val="1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8-52CF-4B45-84E7-D8E5E84F3C24}"/>
                </c:ext>
              </c:extLst>
            </c:dLbl>
            <c:dLbl>
              <c:idx val="1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9-52CF-4B45-84E7-D8E5E84F3C24}"/>
                </c:ext>
              </c:extLst>
            </c:dLbl>
            <c:dLbl>
              <c:idx val="1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A-52CF-4B45-84E7-D8E5E84F3C24}"/>
                </c:ext>
              </c:extLst>
            </c:dLbl>
            <c:dLbl>
              <c:idx val="1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B-52CF-4B45-84E7-D8E5E84F3C24}"/>
                </c:ext>
              </c:extLst>
            </c:dLbl>
            <c:dLbl>
              <c:idx val="1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C-52CF-4B45-84E7-D8E5E84F3C24}"/>
                </c:ext>
              </c:extLst>
            </c:dLbl>
            <c:dLbl>
              <c:idx val="1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D-52CF-4B45-84E7-D8E5E84F3C24}"/>
                </c:ext>
              </c:extLst>
            </c:dLbl>
            <c:dLbl>
              <c:idx val="1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E-52CF-4B45-84E7-D8E5E84F3C24}"/>
                </c:ext>
              </c:extLst>
            </c:dLbl>
            <c:dLbl>
              <c:idx val="1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3F-52CF-4B45-84E7-D8E5E84F3C24}"/>
                </c:ext>
              </c:extLst>
            </c:dLbl>
            <c:dLbl>
              <c:idx val="2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0-52CF-4B45-84E7-D8E5E84F3C24}"/>
                </c:ext>
              </c:extLst>
            </c:dLbl>
            <c:spPr>
              <a:noFill/>
              <a:ln>
                <a:noFill/>
              </a:ln>
              <a:effectLst/>
            </c:spPr>
            <c:txPr>
              <a:bodyPr/>
              <a:lstStyle/>
              <a:p>
                <a:pPr>
                  <a:defRPr sz="900" b="0"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2017/18</c:v>
                </c:pt>
                <c:pt idx="1">
                  <c:v>2016/17</c:v>
                </c:pt>
                <c:pt idx="2">
                  <c:v>2015/16</c:v>
                </c:pt>
                <c:pt idx="3">
                  <c:v>2014/15</c:v>
                </c:pt>
                <c:pt idx="4">
                  <c:v>2013/14</c:v>
                </c:pt>
                <c:pt idx="5">
                  <c:v>2012/13</c:v>
                </c:pt>
                <c:pt idx="6">
                  <c:v>2011/12</c:v>
                </c:pt>
                <c:pt idx="7">
                  <c:v>2010/11</c:v>
                </c:pt>
                <c:pt idx="8">
                  <c:v>2009/10</c:v>
                </c:pt>
                <c:pt idx="9">
                  <c:v>2008/09</c:v>
                </c:pt>
                <c:pt idx="10">
                  <c:v>2007/08</c:v>
                </c:pt>
                <c:pt idx="11">
                  <c:v>2006/07</c:v>
                </c:pt>
                <c:pt idx="12">
                  <c:v>2005/06</c:v>
                </c:pt>
                <c:pt idx="13">
                  <c:v>2004/05</c:v>
                </c:pt>
                <c:pt idx="14">
                  <c:v>2003/04</c:v>
                </c:pt>
                <c:pt idx="15">
                  <c:v>2002/03</c:v>
                </c:pt>
                <c:pt idx="16">
                  <c:v>2001/02</c:v>
                </c:pt>
                <c:pt idx="17">
                  <c:v>2000/01</c:v>
                </c:pt>
                <c:pt idx="18">
                  <c:v>1999/00</c:v>
                </c:pt>
                <c:pt idx="19">
                  <c:v>1998/99</c:v>
                </c:pt>
                <c:pt idx="20">
                  <c:v>1997/98</c:v>
                </c:pt>
              </c:strCache>
            </c:strRef>
          </c:cat>
          <c:val>
            <c:numRef>
              <c:f>Sheet1!$D$2:$D$22</c:f>
              <c:numCache>
                <c:formatCode>General</c:formatCode>
                <c:ptCount val="21"/>
                <c:pt idx="0">
                  <c:v>0.12</c:v>
                </c:pt>
                <c:pt idx="1">
                  <c:v>0.12</c:v>
                </c:pt>
                <c:pt idx="2">
                  <c:v>0.11</c:v>
                </c:pt>
                <c:pt idx="3">
                  <c:v>0.1</c:v>
                </c:pt>
                <c:pt idx="4">
                  <c:v>0.09</c:v>
                </c:pt>
                <c:pt idx="5">
                  <c:v>0.09</c:v>
                </c:pt>
                <c:pt idx="6">
                  <c:v>0.1</c:v>
                </c:pt>
                <c:pt idx="7">
                  <c:v>0.09</c:v>
                </c:pt>
                <c:pt idx="8">
                  <c:v>0.08</c:v>
                </c:pt>
                <c:pt idx="9">
                  <c:v>0.08</c:v>
                </c:pt>
                <c:pt idx="10">
                  <c:v>0.08</c:v>
                </c:pt>
                <c:pt idx="11">
                  <c:v>0.1</c:v>
                </c:pt>
                <c:pt idx="12">
                  <c:v>0.11</c:v>
                </c:pt>
                <c:pt idx="13">
                  <c:v>0.11</c:v>
                </c:pt>
                <c:pt idx="14">
                  <c:v>0.1</c:v>
                </c:pt>
                <c:pt idx="15">
                  <c:v>0.1</c:v>
                </c:pt>
                <c:pt idx="16">
                  <c:v>0.09</c:v>
                </c:pt>
                <c:pt idx="17">
                  <c:v>0.09</c:v>
                </c:pt>
                <c:pt idx="18">
                  <c:v>0.09</c:v>
                </c:pt>
                <c:pt idx="19">
                  <c:v>0.09</c:v>
                </c:pt>
                <c:pt idx="20">
                  <c:v>0.08</c:v>
                </c:pt>
              </c:numCache>
            </c:numRef>
          </c:val>
          <c:extLst>
            <c:ext xmlns:c16="http://schemas.microsoft.com/office/drawing/2014/chart" uri="{C3380CC4-5D6E-409C-BE32-E72D297353CC}">
              <c16:uniqueId val="{00000041-52CF-4B45-84E7-D8E5E84F3C24}"/>
            </c:ext>
          </c:extLst>
        </c:ser>
        <c:ser>
          <c:idx val="3"/>
          <c:order val="3"/>
          <c:tx>
            <c:strRef>
              <c:f>Sheet1!$E$1</c:f>
              <c:strCache>
                <c:ptCount val="1"/>
                <c:pt idx="0">
                  <c:v>Grad PLUS Loans</c:v>
                </c:pt>
              </c:strCache>
            </c:strRef>
          </c:tx>
          <c:spPr>
            <a:solidFill>
              <a:srgbClr val="A60B0B"/>
            </a:solidFill>
            <a:ln>
              <a:solidFill>
                <a:srgbClr val="A60B0B"/>
              </a:solidFill>
            </a:ln>
          </c:spPr>
          <c:invertIfNegative val="0"/>
          <c:dLbls>
            <c:dLbl>
              <c:idx val="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2-52CF-4B45-84E7-D8E5E84F3C24}"/>
                </c:ext>
              </c:extLst>
            </c:dLbl>
            <c:dLbl>
              <c:idx val="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3-52CF-4B45-84E7-D8E5E84F3C24}"/>
                </c:ext>
              </c:extLst>
            </c:dLbl>
            <c:dLbl>
              <c:idx val="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4-52CF-4B45-84E7-D8E5E84F3C24}"/>
                </c:ext>
              </c:extLst>
            </c:dLbl>
            <c:dLbl>
              <c:idx val="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5-52CF-4B45-84E7-D8E5E84F3C24}"/>
                </c:ext>
              </c:extLst>
            </c:dLbl>
            <c:dLbl>
              <c:idx val="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6-52CF-4B45-84E7-D8E5E84F3C24}"/>
                </c:ext>
              </c:extLst>
            </c:dLbl>
            <c:dLbl>
              <c:idx val="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7-52CF-4B45-84E7-D8E5E84F3C24}"/>
                </c:ext>
              </c:extLst>
            </c:dLbl>
            <c:dLbl>
              <c:idx val="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8-52CF-4B45-84E7-D8E5E84F3C24}"/>
                </c:ext>
              </c:extLst>
            </c:dLbl>
            <c:dLbl>
              <c:idx val="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9-52CF-4B45-84E7-D8E5E84F3C24}"/>
                </c:ext>
              </c:extLst>
            </c:dLbl>
            <c:dLbl>
              <c:idx val="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A-52CF-4B45-84E7-D8E5E84F3C24}"/>
                </c:ext>
              </c:extLst>
            </c:dLbl>
            <c:dLbl>
              <c:idx val="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B-52CF-4B45-84E7-D8E5E84F3C24}"/>
                </c:ext>
              </c:extLst>
            </c:dLbl>
            <c:dLbl>
              <c:idx val="1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C-52CF-4B45-84E7-D8E5E84F3C24}"/>
                </c:ext>
              </c:extLst>
            </c:dLbl>
            <c:dLbl>
              <c:idx val="1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D-52CF-4B45-84E7-D8E5E84F3C24}"/>
                </c:ext>
              </c:extLst>
            </c:dLbl>
            <c:dLbl>
              <c:idx val="1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E-52CF-4B45-84E7-D8E5E84F3C24}"/>
                </c:ext>
              </c:extLst>
            </c:dLbl>
            <c:dLbl>
              <c:idx val="1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4F-52CF-4B45-84E7-D8E5E84F3C24}"/>
                </c:ext>
              </c:extLst>
            </c:dLbl>
            <c:dLbl>
              <c:idx val="1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0-52CF-4B45-84E7-D8E5E84F3C24}"/>
                </c:ext>
              </c:extLst>
            </c:dLbl>
            <c:dLbl>
              <c:idx val="1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1-52CF-4B45-84E7-D8E5E84F3C24}"/>
                </c:ext>
              </c:extLst>
            </c:dLbl>
            <c:dLbl>
              <c:idx val="1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2-52CF-4B45-84E7-D8E5E84F3C24}"/>
                </c:ext>
              </c:extLst>
            </c:dLbl>
            <c:dLbl>
              <c:idx val="1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3-52CF-4B45-84E7-D8E5E84F3C24}"/>
                </c:ext>
              </c:extLst>
            </c:dLbl>
            <c:dLbl>
              <c:idx val="1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4-52CF-4B45-84E7-D8E5E84F3C24}"/>
                </c:ext>
              </c:extLst>
            </c:dLbl>
            <c:dLbl>
              <c:idx val="1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5-52CF-4B45-84E7-D8E5E84F3C24}"/>
                </c:ext>
              </c:extLst>
            </c:dLbl>
            <c:dLbl>
              <c:idx val="2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6-52CF-4B45-84E7-D8E5E84F3C24}"/>
                </c:ext>
              </c:extLst>
            </c:dLbl>
            <c:spPr>
              <a:noFill/>
              <a:ln>
                <a:noFill/>
              </a:ln>
              <a:effectLst/>
            </c:spPr>
            <c:txPr>
              <a:bodyPr/>
              <a:lstStyle/>
              <a:p>
                <a:pPr>
                  <a:defRPr sz="900" b="0"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2017/18</c:v>
                </c:pt>
                <c:pt idx="1">
                  <c:v>2016/17</c:v>
                </c:pt>
                <c:pt idx="2">
                  <c:v>2015/16</c:v>
                </c:pt>
                <c:pt idx="3">
                  <c:v>2014/15</c:v>
                </c:pt>
                <c:pt idx="4">
                  <c:v>2013/14</c:v>
                </c:pt>
                <c:pt idx="5">
                  <c:v>2012/13</c:v>
                </c:pt>
                <c:pt idx="6">
                  <c:v>2011/12</c:v>
                </c:pt>
                <c:pt idx="7">
                  <c:v>2010/11</c:v>
                </c:pt>
                <c:pt idx="8">
                  <c:v>2009/10</c:v>
                </c:pt>
                <c:pt idx="9">
                  <c:v>2008/09</c:v>
                </c:pt>
                <c:pt idx="10">
                  <c:v>2007/08</c:v>
                </c:pt>
                <c:pt idx="11">
                  <c:v>2006/07</c:v>
                </c:pt>
                <c:pt idx="12">
                  <c:v>2005/06</c:v>
                </c:pt>
                <c:pt idx="13">
                  <c:v>2004/05</c:v>
                </c:pt>
                <c:pt idx="14">
                  <c:v>2003/04</c:v>
                </c:pt>
                <c:pt idx="15">
                  <c:v>2002/03</c:v>
                </c:pt>
                <c:pt idx="16">
                  <c:v>2001/02</c:v>
                </c:pt>
                <c:pt idx="17">
                  <c:v>2000/01</c:v>
                </c:pt>
                <c:pt idx="18">
                  <c:v>1999/00</c:v>
                </c:pt>
                <c:pt idx="19">
                  <c:v>1998/99</c:v>
                </c:pt>
                <c:pt idx="20">
                  <c:v>1997/98</c:v>
                </c:pt>
              </c:strCache>
            </c:strRef>
          </c:cat>
          <c:val>
            <c:numRef>
              <c:f>Sheet1!$E$2:$E$22</c:f>
              <c:numCache>
                <c:formatCode>General</c:formatCode>
                <c:ptCount val="21"/>
                <c:pt idx="0">
                  <c:v>0.1</c:v>
                </c:pt>
                <c:pt idx="1">
                  <c:v>0.09</c:v>
                </c:pt>
                <c:pt idx="2">
                  <c:v>0.08</c:v>
                </c:pt>
                <c:pt idx="3">
                  <c:v>0.08</c:v>
                </c:pt>
                <c:pt idx="4">
                  <c:v>7.0000000000000007E-2</c:v>
                </c:pt>
                <c:pt idx="5">
                  <c:v>7.0000000000000007E-2</c:v>
                </c:pt>
                <c:pt idx="6">
                  <c:v>7.0000000000000007E-2</c:v>
                </c:pt>
                <c:pt idx="7">
                  <c:v>0.06</c:v>
                </c:pt>
                <c:pt idx="8">
                  <c:v>0.05</c:v>
                </c:pt>
                <c:pt idx="9">
                  <c:v>0.04</c:v>
                </c:pt>
                <c:pt idx="10">
                  <c:v>0.03</c:v>
                </c:pt>
                <c:pt idx="11">
                  <c:v>0.02</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57-52CF-4B45-84E7-D8E5E84F3C24}"/>
            </c:ext>
          </c:extLst>
        </c:ser>
        <c:ser>
          <c:idx val="4"/>
          <c:order val="4"/>
          <c:tx>
            <c:strRef>
              <c:f>Sheet1!$F$1</c:f>
              <c:strCache>
                <c:ptCount val="1"/>
                <c:pt idx="0">
                  <c:v>Perkins Loans</c:v>
                </c:pt>
              </c:strCache>
            </c:strRef>
          </c:tx>
          <c:spPr>
            <a:solidFill>
              <a:srgbClr val="87BC24"/>
            </a:solidFill>
            <a:ln>
              <a:solidFill>
                <a:srgbClr val="87BC24"/>
              </a:solidFill>
            </a:ln>
          </c:spPr>
          <c:invertIfNegative val="0"/>
          <c:dLbls>
            <c:dLbl>
              <c:idx val="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8-52CF-4B45-84E7-D8E5E84F3C24}"/>
                </c:ext>
              </c:extLst>
            </c:dLbl>
            <c:dLbl>
              <c:idx val="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9-52CF-4B45-84E7-D8E5E84F3C24}"/>
                </c:ext>
              </c:extLst>
            </c:dLbl>
            <c:dLbl>
              <c:idx val="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A-52CF-4B45-84E7-D8E5E84F3C24}"/>
                </c:ext>
              </c:extLst>
            </c:dLbl>
            <c:dLbl>
              <c:idx val="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B-52CF-4B45-84E7-D8E5E84F3C24}"/>
                </c:ext>
              </c:extLst>
            </c:dLbl>
            <c:dLbl>
              <c:idx val="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C-52CF-4B45-84E7-D8E5E84F3C24}"/>
                </c:ext>
              </c:extLst>
            </c:dLbl>
            <c:dLbl>
              <c:idx val="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D-52CF-4B45-84E7-D8E5E84F3C24}"/>
                </c:ext>
              </c:extLst>
            </c:dLbl>
            <c:dLbl>
              <c:idx val="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E-52CF-4B45-84E7-D8E5E84F3C24}"/>
                </c:ext>
              </c:extLst>
            </c:dLbl>
            <c:dLbl>
              <c:idx val="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5F-52CF-4B45-84E7-D8E5E84F3C24}"/>
                </c:ext>
              </c:extLst>
            </c:dLbl>
            <c:dLbl>
              <c:idx val="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0-52CF-4B45-84E7-D8E5E84F3C24}"/>
                </c:ext>
              </c:extLst>
            </c:dLbl>
            <c:dLbl>
              <c:idx val="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1-52CF-4B45-84E7-D8E5E84F3C24}"/>
                </c:ext>
              </c:extLst>
            </c:dLbl>
            <c:dLbl>
              <c:idx val="1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2-52CF-4B45-84E7-D8E5E84F3C24}"/>
                </c:ext>
              </c:extLst>
            </c:dLbl>
            <c:dLbl>
              <c:idx val="1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3-52CF-4B45-84E7-D8E5E84F3C24}"/>
                </c:ext>
              </c:extLst>
            </c:dLbl>
            <c:dLbl>
              <c:idx val="1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4-52CF-4B45-84E7-D8E5E84F3C24}"/>
                </c:ext>
              </c:extLst>
            </c:dLbl>
            <c:dLbl>
              <c:idx val="1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5-52CF-4B45-84E7-D8E5E84F3C24}"/>
                </c:ext>
              </c:extLst>
            </c:dLbl>
            <c:dLbl>
              <c:idx val="1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6-52CF-4B45-84E7-D8E5E84F3C24}"/>
                </c:ext>
              </c:extLst>
            </c:dLbl>
            <c:dLbl>
              <c:idx val="1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7-52CF-4B45-84E7-D8E5E84F3C24}"/>
                </c:ext>
              </c:extLst>
            </c:dLbl>
            <c:dLbl>
              <c:idx val="1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8-52CF-4B45-84E7-D8E5E84F3C24}"/>
                </c:ext>
              </c:extLst>
            </c:dLbl>
            <c:dLbl>
              <c:idx val="1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9-52CF-4B45-84E7-D8E5E84F3C24}"/>
                </c:ext>
              </c:extLst>
            </c:dLbl>
            <c:dLbl>
              <c:idx val="1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A-52CF-4B45-84E7-D8E5E84F3C24}"/>
                </c:ext>
              </c:extLst>
            </c:dLbl>
            <c:dLbl>
              <c:idx val="1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B-52CF-4B45-84E7-D8E5E84F3C24}"/>
                </c:ext>
              </c:extLst>
            </c:dLbl>
            <c:dLbl>
              <c:idx val="2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C-52CF-4B45-84E7-D8E5E84F3C24}"/>
                </c:ext>
              </c:extLst>
            </c:dLbl>
            <c:spPr>
              <a:noFill/>
              <a:ln>
                <a:noFill/>
              </a:ln>
              <a:effectLst/>
            </c:spPr>
            <c:txPr>
              <a:bodyPr/>
              <a:lstStyle/>
              <a:p>
                <a:pPr>
                  <a:defRPr sz="900" b="0"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2017/18</c:v>
                </c:pt>
                <c:pt idx="1">
                  <c:v>2016/17</c:v>
                </c:pt>
                <c:pt idx="2">
                  <c:v>2015/16</c:v>
                </c:pt>
                <c:pt idx="3">
                  <c:v>2014/15</c:v>
                </c:pt>
                <c:pt idx="4">
                  <c:v>2013/14</c:v>
                </c:pt>
                <c:pt idx="5">
                  <c:v>2012/13</c:v>
                </c:pt>
                <c:pt idx="6">
                  <c:v>2011/12</c:v>
                </c:pt>
                <c:pt idx="7">
                  <c:v>2010/11</c:v>
                </c:pt>
                <c:pt idx="8">
                  <c:v>2009/10</c:v>
                </c:pt>
                <c:pt idx="9">
                  <c:v>2008/09</c:v>
                </c:pt>
                <c:pt idx="10">
                  <c:v>2007/08</c:v>
                </c:pt>
                <c:pt idx="11">
                  <c:v>2006/07</c:v>
                </c:pt>
                <c:pt idx="12">
                  <c:v>2005/06</c:v>
                </c:pt>
                <c:pt idx="13">
                  <c:v>2004/05</c:v>
                </c:pt>
                <c:pt idx="14">
                  <c:v>2003/04</c:v>
                </c:pt>
                <c:pt idx="15">
                  <c:v>2002/03</c:v>
                </c:pt>
                <c:pt idx="16">
                  <c:v>2001/02</c:v>
                </c:pt>
                <c:pt idx="17">
                  <c:v>2000/01</c:v>
                </c:pt>
                <c:pt idx="18">
                  <c:v>1999/00</c:v>
                </c:pt>
                <c:pt idx="19">
                  <c:v>1998/99</c:v>
                </c:pt>
                <c:pt idx="20">
                  <c:v>1997/98</c:v>
                </c:pt>
              </c:strCache>
            </c:strRef>
          </c:cat>
          <c:val>
            <c:numRef>
              <c:f>Sheet1!$F$2:$F$22</c:f>
              <c:numCache>
                <c:formatCode>General</c:formatCode>
                <c:ptCount val="21"/>
                <c:pt idx="0">
                  <c:v>0.01</c:v>
                </c:pt>
                <c:pt idx="1">
                  <c:v>0.01</c:v>
                </c:pt>
                <c:pt idx="2">
                  <c:v>0.01</c:v>
                </c:pt>
                <c:pt idx="3">
                  <c:v>0.01</c:v>
                </c:pt>
                <c:pt idx="4">
                  <c:v>0.01</c:v>
                </c:pt>
                <c:pt idx="5">
                  <c:v>0.01</c:v>
                </c:pt>
                <c:pt idx="6">
                  <c:v>0.01</c:v>
                </c:pt>
                <c:pt idx="7">
                  <c:v>0.01</c:v>
                </c:pt>
                <c:pt idx="8">
                  <c:v>0.01</c:v>
                </c:pt>
                <c:pt idx="9">
                  <c:v>0.01</c:v>
                </c:pt>
                <c:pt idx="10">
                  <c:v>0.02</c:v>
                </c:pt>
                <c:pt idx="11">
                  <c:v>0.02</c:v>
                </c:pt>
                <c:pt idx="12">
                  <c:v>0.01</c:v>
                </c:pt>
                <c:pt idx="13">
                  <c:v>0.02</c:v>
                </c:pt>
                <c:pt idx="14">
                  <c:v>0.03</c:v>
                </c:pt>
                <c:pt idx="15">
                  <c:v>0.03</c:v>
                </c:pt>
                <c:pt idx="16">
                  <c:v>0.03</c:v>
                </c:pt>
                <c:pt idx="17">
                  <c:v>0.03</c:v>
                </c:pt>
                <c:pt idx="18">
                  <c:v>0.03</c:v>
                </c:pt>
                <c:pt idx="19">
                  <c:v>0.03</c:v>
                </c:pt>
                <c:pt idx="20">
                  <c:v>0.04</c:v>
                </c:pt>
              </c:numCache>
            </c:numRef>
          </c:val>
          <c:extLst>
            <c:ext xmlns:c16="http://schemas.microsoft.com/office/drawing/2014/chart" uri="{C3380CC4-5D6E-409C-BE32-E72D297353CC}">
              <c16:uniqueId val="{0000006D-52CF-4B45-84E7-D8E5E84F3C24}"/>
            </c:ext>
          </c:extLst>
        </c:ser>
        <c:ser>
          <c:idx val="5"/>
          <c:order val="5"/>
          <c:tx>
            <c:strRef>
              <c:f>Sheet1!$G$1</c:f>
              <c:strCache>
                <c:ptCount val="1"/>
                <c:pt idx="0">
                  <c:v>Nonfederal Loans</c:v>
                </c:pt>
              </c:strCache>
            </c:strRef>
          </c:tx>
          <c:spPr>
            <a:solidFill>
              <a:srgbClr val="EBB523"/>
            </a:solidFill>
            <a:ln>
              <a:solidFill>
                <a:srgbClr val="EBB523"/>
              </a:solidFill>
            </a:ln>
          </c:spPr>
          <c:invertIfNegative val="0"/>
          <c:dLbls>
            <c:dLbl>
              <c:idx val="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E-52CF-4B45-84E7-D8E5E84F3C24}"/>
                </c:ext>
              </c:extLst>
            </c:dLbl>
            <c:dLbl>
              <c:idx val="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6F-52CF-4B45-84E7-D8E5E84F3C24}"/>
                </c:ext>
              </c:extLst>
            </c:dLbl>
            <c:dLbl>
              <c:idx val="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0-52CF-4B45-84E7-D8E5E84F3C24}"/>
                </c:ext>
              </c:extLst>
            </c:dLbl>
            <c:dLbl>
              <c:idx val="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1-52CF-4B45-84E7-D8E5E84F3C24}"/>
                </c:ext>
              </c:extLst>
            </c:dLbl>
            <c:dLbl>
              <c:idx val="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2-52CF-4B45-84E7-D8E5E84F3C24}"/>
                </c:ext>
              </c:extLst>
            </c:dLbl>
            <c:dLbl>
              <c:idx val="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3-52CF-4B45-84E7-D8E5E84F3C24}"/>
                </c:ext>
              </c:extLst>
            </c:dLbl>
            <c:dLbl>
              <c:idx val="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4-52CF-4B45-84E7-D8E5E84F3C24}"/>
                </c:ext>
              </c:extLst>
            </c:dLbl>
            <c:dLbl>
              <c:idx val="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5-52CF-4B45-84E7-D8E5E84F3C24}"/>
                </c:ext>
              </c:extLst>
            </c:dLbl>
            <c:dLbl>
              <c:idx val="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6-52CF-4B45-84E7-D8E5E84F3C24}"/>
                </c:ext>
              </c:extLst>
            </c:dLbl>
            <c:dLbl>
              <c:idx val="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7-52CF-4B45-84E7-D8E5E84F3C24}"/>
                </c:ext>
              </c:extLst>
            </c:dLbl>
            <c:dLbl>
              <c:idx val="1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8-52CF-4B45-84E7-D8E5E84F3C24}"/>
                </c:ext>
              </c:extLst>
            </c:dLbl>
            <c:dLbl>
              <c:idx val="11"/>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9-52CF-4B45-84E7-D8E5E84F3C24}"/>
                </c:ext>
              </c:extLst>
            </c:dLbl>
            <c:dLbl>
              <c:idx val="12"/>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A-52CF-4B45-84E7-D8E5E84F3C24}"/>
                </c:ext>
              </c:extLst>
            </c:dLbl>
            <c:dLbl>
              <c:idx val="13"/>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B-52CF-4B45-84E7-D8E5E84F3C24}"/>
                </c:ext>
              </c:extLst>
            </c:dLbl>
            <c:dLbl>
              <c:idx val="14"/>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C-52CF-4B45-84E7-D8E5E84F3C24}"/>
                </c:ext>
              </c:extLst>
            </c:dLbl>
            <c:dLbl>
              <c:idx val="15"/>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D-52CF-4B45-84E7-D8E5E84F3C24}"/>
                </c:ext>
              </c:extLst>
            </c:dLbl>
            <c:dLbl>
              <c:idx val="16"/>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E-52CF-4B45-84E7-D8E5E84F3C24}"/>
                </c:ext>
              </c:extLst>
            </c:dLbl>
            <c:dLbl>
              <c:idx val="17"/>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7F-52CF-4B45-84E7-D8E5E84F3C24}"/>
                </c:ext>
              </c:extLst>
            </c:dLbl>
            <c:dLbl>
              <c:idx val="18"/>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80-52CF-4B45-84E7-D8E5E84F3C24}"/>
                </c:ext>
              </c:extLst>
            </c:dLbl>
            <c:dLbl>
              <c:idx val="19"/>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81-52CF-4B45-84E7-D8E5E84F3C24}"/>
                </c:ext>
              </c:extLst>
            </c:dLbl>
            <c:dLbl>
              <c:idx val="20"/>
              <c:numFmt formatCode="#,##0%" sourceLinked="0"/>
              <c:spPr/>
              <c:txPr>
                <a:bodyPr/>
                <a:lstStyle/>
                <a:p>
                  <a:pPr>
                    <a:defRPr sz="900" b="1"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82-52CF-4B45-84E7-D8E5E84F3C24}"/>
                </c:ext>
              </c:extLst>
            </c:dLbl>
            <c:spPr>
              <a:noFill/>
              <a:ln>
                <a:noFill/>
              </a:ln>
              <a:effectLst/>
            </c:spPr>
            <c:txPr>
              <a:bodyPr/>
              <a:lstStyle/>
              <a:p>
                <a:pPr>
                  <a:defRPr sz="900" b="0" smtId="4294967295">
                    <a:solidFill>
                      <a:srgbClr val="FFFFFF"/>
                    </a:solidFill>
                    <a:effectLst>
                      <a:outerShdw dist="38100" dir="2700000">
                        <a:srgbClr val="0F283E"/>
                      </a:outerShdw>
                    </a:effectLst>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2017/18</c:v>
                </c:pt>
                <c:pt idx="1">
                  <c:v>2016/17</c:v>
                </c:pt>
                <c:pt idx="2">
                  <c:v>2015/16</c:v>
                </c:pt>
                <c:pt idx="3">
                  <c:v>2014/15</c:v>
                </c:pt>
                <c:pt idx="4">
                  <c:v>2013/14</c:v>
                </c:pt>
                <c:pt idx="5">
                  <c:v>2012/13</c:v>
                </c:pt>
                <c:pt idx="6">
                  <c:v>2011/12</c:v>
                </c:pt>
                <c:pt idx="7">
                  <c:v>2010/11</c:v>
                </c:pt>
                <c:pt idx="8">
                  <c:v>2009/10</c:v>
                </c:pt>
                <c:pt idx="9">
                  <c:v>2008/09</c:v>
                </c:pt>
                <c:pt idx="10">
                  <c:v>2007/08</c:v>
                </c:pt>
                <c:pt idx="11">
                  <c:v>2006/07</c:v>
                </c:pt>
                <c:pt idx="12">
                  <c:v>2005/06</c:v>
                </c:pt>
                <c:pt idx="13">
                  <c:v>2004/05</c:v>
                </c:pt>
                <c:pt idx="14">
                  <c:v>2003/04</c:v>
                </c:pt>
                <c:pt idx="15">
                  <c:v>2002/03</c:v>
                </c:pt>
                <c:pt idx="16">
                  <c:v>2001/02</c:v>
                </c:pt>
                <c:pt idx="17">
                  <c:v>2000/01</c:v>
                </c:pt>
                <c:pt idx="18">
                  <c:v>1999/00</c:v>
                </c:pt>
                <c:pt idx="19">
                  <c:v>1998/99</c:v>
                </c:pt>
                <c:pt idx="20">
                  <c:v>1997/98</c:v>
                </c:pt>
              </c:strCache>
            </c:strRef>
          </c:cat>
          <c:val>
            <c:numRef>
              <c:f>Sheet1!$G$2:$G$22</c:f>
              <c:numCache>
                <c:formatCode>General</c:formatCode>
                <c:ptCount val="21"/>
                <c:pt idx="0">
                  <c:v>0.11</c:v>
                </c:pt>
                <c:pt idx="1">
                  <c:v>0.11</c:v>
                </c:pt>
                <c:pt idx="2">
                  <c:v>0.1</c:v>
                </c:pt>
                <c:pt idx="3">
                  <c:v>0.09</c:v>
                </c:pt>
                <c:pt idx="4">
                  <c:v>0.09</c:v>
                </c:pt>
                <c:pt idx="5">
                  <c:v>0.08</c:v>
                </c:pt>
                <c:pt idx="6">
                  <c:v>7.0000000000000007E-2</c:v>
                </c:pt>
                <c:pt idx="7">
                  <c:v>0.06</c:v>
                </c:pt>
                <c:pt idx="8">
                  <c:v>7.0000000000000007E-2</c:v>
                </c:pt>
                <c:pt idx="9">
                  <c:v>0.12</c:v>
                </c:pt>
                <c:pt idx="10">
                  <c:v>0.25</c:v>
                </c:pt>
                <c:pt idx="11">
                  <c:v>0.25</c:v>
                </c:pt>
                <c:pt idx="12">
                  <c:v>0.23</c:v>
                </c:pt>
                <c:pt idx="13">
                  <c:v>0.2</c:v>
                </c:pt>
                <c:pt idx="14">
                  <c:v>0.18</c:v>
                </c:pt>
                <c:pt idx="15">
                  <c:v>0.16</c:v>
                </c:pt>
                <c:pt idx="16">
                  <c:v>0.14000000000000001</c:v>
                </c:pt>
                <c:pt idx="17">
                  <c:v>0.13</c:v>
                </c:pt>
                <c:pt idx="18">
                  <c:v>0.12</c:v>
                </c:pt>
                <c:pt idx="19">
                  <c:v>0.08</c:v>
                </c:pt>
                <c:pt idx="20">
                  <c:v>7.0000000000000007E-2</c:v>
                </c:pt>
              </c:numCache>
            </c:numRef>
          </c:val>
          <c:extLst>
            <c:ext xmlns:c16="http://schemas.microsoft.com/office/drawing/2014/chart" uri="{C3380CC4-5D6E-409C-BE32-E72D297353CC}">
              <c16:uniqueId val="{00000083-52CF-4B45-84E7-D8E5E84F3C24}"/>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900" b="0" smtId="4294967295">
                <a:solidFill>
                  <a:srgbClr val="0F283E"/>
                </a:solidFill>
                <a:latin typeface="Arial" pitchFamily="34" charset="0"/>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sz="1200"/>
                </a:pPr>
                <a:r>
                  <a:rPr lang="en-US" sz="1200" b="0" dirty="0">
                    <a:solidFill>
                      <a:srgbClr val="0F283E"/>
                    </a:solidFill>
                    <a:latin typeface="Arial" pitchFamily="34" charset="0"/>
                  </a:rPr>
                  <a:t>Share provided</a:t>
                </a:r>
              </a:p>
            </c:rich>
          </c:tx>
          <c:overlay val="0"/>
        </c:title>
        <c:numFmt formatCode="#,##0.0%" sourceLinked="0"/>
        <c:majorTickMark val="none"/>
        <c:minorTickMark val="none"/>
        <c:tickLblPos val="low"/>
        <c:spPr>
          <a:ln>
            <a:noFill/>
          </a:ln>
        </c:spPr>
        <c:txPr>
          <a:bodyPr/>
          <a:lstStyle/>
          <a:p>
            <a:pPr>
              <a:defRPr sz="900" b="0" smtId="4294967295">
                <a:solidFill>
                  <a:srgbClr val="0F283E"/>
                </a:solidFill>
                <a:latin typeface="Arial" pitchFamily="34" charset="0"/>
              </a:defRPr>
            </a:pPr>
            <a:endParaRPr lang="en-US"/>
          </a:p>
        </c:txPr>
        <c:crossAx val="67451136"/>
        <c:crosses val="autoZero"/>
        <c:crossBetween val="between"/>
      </c:valAx>
    </c:plotArea>
    <c:legend>
      <c:legendPos val="t"/>
      <c:layout>
        <c:manualLayout>
          <c:xMode val="edge"/>
          <c:yMode val="edge"/>
          <c:x val="6.1057159521726453E-2"/>
          <c:y val="0"/>
          <c:w val="0.87788568095654707"/>
          <c:h val="8.9410170511324591E-2"/>
        </c:manualLayout>
      </c:layout>
      <c:overlay val="0"/>
      <c:txPr>
        <a:bodyPr/>
        <a:lstStyle/>
        <a:p>
          <a:pPr>
            <a:defRPr sz="1200" b="1" smtId="4294967295">
              <a:solidFill>
                <a:srgbClr val="0F283E"/>
              </a:solidFill>
              <a:latin typeface="Arial" pitchFamily="34" charset="0"/>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2000" b="1" dirty="0">
                <a:solidFill>
                  <a:sysClr val="windowText" lastClr="000000"/>
                </a:solidFill>
                <a:latin typeface="Georgia" panose="02040502050405020303" pitchFamily="18" charset="0"/>
              </a:rPr>
              <a:t>Two Decades of Student Loans in the U.S.</a:t>
            </a:r>
          </a:p>
          <a:p>
            <a:pPr>
              <a:defRPr/>
            </a:pPr>
            <a:r>
              <a:rPr lang="en-US" sz="2000" b="1" dirty="0">
                <a:solidFill>
                  <a:sysClr val="windowText" lastClr="000000"/>
                </a:solidFill>
                <a:latin typeface="Georgia" panose="02040502050405020303" pitchFamily="18" charset="0"/>
              </a:rPr>
              <a:t>from 1997 to 2018</a:t>
            </a:r>
          </a:p>
        </c:rich>
      </c:tx>
      <c:layout>
        <c:manualLayout>
          <c:xMode val="edge"/>
          <c:yMode val="edge"/>
          <c:x val="0.1816931802465612"/>
          <c:y val="1.223029440973685E-2"/>
        </c:manualLayout>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spPr>
            <a:ln w="38100" cap="rnd">
              <a:solidFill>
                <a:schemeClr val="accent5"/>
              </a:solidFill>
              <a:round/>
            </a:ln>
            <a:effectLst/>
          </c:spPr>
          <c:marker>
            <c:symbol val="diamond"/>
            <c:size val="5"/>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lumMod val="50000"/>
                      </a:schemeClr>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'Student Loan Trend Data'!$A$4:$A$24</c:f>
              <c:strCache>
                <c:ptCount val="21"/>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pt idx="16">
                  <c:v>2013/14</c:v>
                </c:pt>
                <c:pt idx="17">
                  <c:v>2014/15</c:v>
                </c:pt>
                <c:pt idx="18">
                  <c:v>2015/16</c:v>
                </c:pt>
                <c:pt idx="19">
                  <c:v>2016/17</c:v>
                </c:pt>
                <c:pt idx="20">
                  <c:v>2017/18</c:v>
                </c:pt>
              </c:strCache>
            </c:strRef>
          </c:cat>
          <c:val>
            <c:numRef>
              <c:f>'Student Loan Trend Data'!$B$4:$B$24</c:f>
              <c:numCache>
                <c:formatCode>#,##0.##</c:formatCode>
                <c:ptCount val="21"/>
                <c:pt idx="0">
                  <c:v>49.3</c:v>
                </c:pt>
                <c:pt idx="1">
                  <c:v>51.2</c:v>
                </c:pt>
                <c:pt idx="2">
                  <c:v>54.8</c:v>
                </c:pt>
                <c:pt idx="3">
                  <c:v>55.8</c:v>
                </c:pt>
                <c:pt idx="4">
                  <c:v>60.2</c:v>
                </c:pt>
                <c:pt idx="5">
                  <c:v>69.400000000000006</c:v>
                </c:pt>
                <c:pt idx="6">
                  <c:v>80.3</c:v>
                </c:pt>
                <c:pt idx="7">
                  <c:v>88.9</c:v>
                </c:pt>
                <c:pt idx="8">
                  <c:v>93.8</c:v>
                </c:pt>
                <c:pt idx="9">
                  <c:v>97.9</c:v>
                </c:pt>
                <c:pt idx="10" formatCode="#,##0">
                  <c:v>107</c:v>
                </c:pt>
                <c:pt idx="11">
                  <c:v>109.1</c:v>
                </c:pt>
                <c:pt idx="12">
                  <c:v>122.9</c:v>
                </c:pt>
                <c:pt idx="13">
                  <c:v>127.7</c:v>
                </c:pt>
                <c:pt idx="14">
                  <c:v>124.8</c:v>
                </c:pt>
                <c:pt idx="15">
                  <c:v>119.6</c:v>
                </c:pt>
                <c:pt idx="16">
                  <c:v>116.2</c:v>
                </c:pt>
                <c:pt idx="17">
                  <c:v>110.8</c:v>
                </c:pt>
                <c:pt idx="18">
                  <c:v>108.6</c:v>
                </c:pt>
                <c:pt idx="19">
                  <c:v>107.5</c:v>
                </c:pt>
                <c:pt idx="20">
                  <c:v>105.5</c:v>
                </c:pt>
              </c:numCache>
            </c:numRef>
          </c:val>
          <c:smooth val="0"/>
          <c:extLst>
            <c:ext xmlns:c16="http://schemas.microsoft.com/office/drawing/2014/chart" uri="{C3380CC4-5D6E-409C-BE32-E72D297353CC}">
              <c16:uniqueId val="{00000000-D675-4B87-9715-3778D86D95F7}"/>
            </c:ext>
          </c:extLst>
        </c:ser>
        <c:dLbls>
          <c:dLblPos val="t"/>
          <c:showLegendKey val="0"/>
          <c:showVal val="1"/>
          <c:showCatName val="0"/>
          <c:showSerName val="0"/>
          <c:showPercent val="0"/>
          <c:showBubbleSize val="0"/>
        </c:dLbls>
        <c:marker val="1"/>
        <c:smooth val="0"/>
        <c:axId val="648129344"/>
        <c:axId val="648131968"/>
      </c:lineChart>
      <c:catAx>
        <c:axId val="648129344"/>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US" sz="1200" dirty="0">
                    <a:solidFill>
                      <a:schemeClr val="accent1">
                        <a:lumMod val="50000"/>
                      </a:schemeClr>
                    </a:solidFill>
                    <a:latin typeface="Georgia" panose="02040502050405020303" pitchFamily="18" charset="0"/>
                  </a:rPr>
                  <a:t>Year</a:t>
                </a:r>
              </a:p>
            </c:rich>
          </c:tx>
          <c:layout>
            <c:manualLayout>
              <c:xMode val="edge"/>
              <c:yMode val="edge"/>
              <c:x val="0.50823514227803257"/>
              <c:y val="0.95351299449957005"/>
            </c:manualLayout>
          </c:layout>
          <c:overlay val="0"/>
          <c:spPr>
            <a:noFill/>
            <a:ln>
              <a:noFill/>
            </a:ln>
            <a:effectLst/>
          </c:spPr>
          <c:txPr>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FF0000"/>
            </a:solidFill>
            <a:round/>
          </a:ln>
          <a:effectLst/>
        </c:spPr>
        <c:txPr>
          <a:bodyPr rot="-5400000" spcFirstLastPara="1" vertOverflow="ellipsis" wrap="square" anchor="ctr" anchorCtr="1"/>
          <a:lstStyle/>
          <a:p>
            <a:pPr>
              <a:defRPr sz="1000" b="0" i="0" u="none" strike="noStrike" kern="1200" cap="none" spc="0" normalizeH="0" baseline="0">
                <a:solidFill>
                  <a:sysClr val="windowText" lastClr="000000"/>
                </a:solidFill>
                <a:latin typeface="Georgia" panose="02040502050405020303" pitchFamily="18" charset="0"/>
                <a:ea typeface="+mn-ea"/>
                <a:cs typeface="+mn-cs"/>
              </a:defRPr>
            </a:pPr>
            <a:endParaRPr lang="en-US"/>
          </a:p>
        </c:txPr>
        <c:crossAx val="648131968"/>
        <c:crosses val="autoZero"/>
        <c:auto val="1"/>
        <c:lblAlgn val="ctr"/>
        <c:lblOffset val="100"/>
        <c:noMultiLvlLbl val="0"/>
      </c:catAx>
      <c:valAx>
        <c:axId val="6481319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dirty="0">
                    <a:solidFill>
                      <a:schemeClr val="accent1">
                        <a:lumMod val="50000"/>
                      </a:schemeClr>
                    </a:solidFill>
                    <a:latin typeface="Georgia" panose="02040502050405020303" pitchFamily="18" charset="0"/>
                  </a:rPr>
                  <a:t>Amount Billion</a:t>
                </a:r>
                <a:r>
                  <a:rPr lang="en-US" baseline="0" dirty="0">
                    <a:solidFill>
                      <a:schemeClr val="accent1">
                        <a:lumMod val="50000"/>
                      </a:schemeClr>
                    </a:solidFill>
                    <a:latin typeface="Georgia" panose="02040502050405020303" pitchFamily="18" charset="0"/>
                  </a:rPr>
                  <a:t> $</a:t>
                </a:r>
                <a:endParaRPr lang="en-US" dirty="0">
                  <a:solidFill>
                    <a:schemeClr val="accent1">
                      <a:lumMod val="50000"/>
                    </a:schemeClr>
                  </a:solidFill>
                  <a:latin typeface="Georgia" panose="02040502050405020303" pitchFamily="18" charset="0"/>
                </a:endParaRP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rgbClr val="FF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64812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Georgia" panose="02040502050405020303" pitchFamily="18" charset="0"/>
              </a:rPr>
              <a:t>A Snapshot of Tuition Cost and Student Loan Amounts, by Institution Type U.S. 2017/18</a:t>
            </a:r>
          </a:p>
        </c:rich>
      </c:tx>
      <c:layout>
        <c:manualLayout>
          <c:xMode val="edge"/>
          <c:yMode val="edge"/>
          <c:x val="0.12287520992354842"/>
          <c:y val="2.2092074476964017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tution cost'!$B$3</c:f>
              <c:strCache>
                <c:ptCount val="1"/>
                <c:pt idx="0">
                  <c:v>Average tuition cost and fees</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1CEA-4B26-AD61-A6BBD96B7AC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tution cost'!$A$4:$A$6</c:f>
              <c:strCache>
                <c:ptCount val="3"/>
                <c:pt idx="0">
                  <c:v>Public institutions</c:v>
                </c:pt>
                <c:pt idx="1">
                  <c:v>Private nonprofit institution</c:v>
                </c:pt>
                <c:pt idx="2">
                  <c:v>Private for-profit institution</c:v>
                </c:pt>
              </c:strCache>
            </c:strRef>
          </c:cat>
          <c:val>
            <c:numRef>
              <c:f>'Average tution cost'!$B$4:$B$6</c:f>
              <c:numCache>
                <c:formatCode>#,##0</c:formatCode>
                <c:ptCount val="3"/>
                <c:pt idx="0">
                  <c:v>7054</c:v>
                </c:pt>
                <c:pt idx="1">
                  <c:v>33605</c:v>
                </c:pt>
                <c:pt idx="2">
                  <c:v>14676</c:v>
                </c:pt>
              </c:numCache>
            </c:numRef>
          </c:val>
          <c:extLst>
            <c:ext xmlns:c16="http://schemas.microsoft.com/office/drawing/2014/chart" uri="{C3380CC4-5D6E-409C-BE32-E72D297353CC}">
              <c16:uniqueId val="{00000002-1CEA-4B26-AD61-A6BBD96B7ACF}"/>
            </c:ext>
          </c:extLst>
        </c:ser>
        <c:dLbls>
          <c:showLegendKey val="0"/>
          <c:showVal val="1"/>
          <c:showCatName val="0"/>
          <c:showSerName val="0"/>
          <c:showPercent val="0"/>
          <c:showBubbleSize val="0"/>
        </c:dLbls>
        <c:gapWidth val="219"/>
        <c:axId val="648093920"/>
        <c:axId val="648093592"/>
      </c:barChart>
      <c:lineChart>
        <c:grouping val="standard"/>
        <c:varyColors val="0"/>
        <c:ser>
          <c:idx val="1"/>
          <c:order val="1"/>
          <c:tx>
            <c:strRef>
              <c:f>'Average tution cost'!$C$3</c:f>
              <c:strCache>
                <c:ptCount val="1"/>
                <c:pt idx="0">
                  <c:v>Average student loan amount</c:v>
                </c:pt>
              </c:strCache>
            </c:strRef>
          </c:tx>
          <c:spPr>
            <a:ln w="28575" cap="rnd">
              <a:solidFill>
                <a:srgbClr val="FF0000"/>
              </a:solidFill>
              <a:round/>
            </a:ln>
            <a:effectLst/>
          </c:spPr>
          <c:marker>
            <c:symbol val="diamond"/>
            <c:size val="5"/>
            <c:spPr>
              <a:solidFill>
                <a:schemeClr val="bg1"/>
              </a:solidFill>
              <a:ln w="9525">
                <a:solidFill>
                  <a:schemeClr val="accent2"/>
                </a:solidFill>
              </a:ln>
              <a:effectLst/>
            </c:spPr>
          </c:marker>
          <c:dLbls>
            <c:dLbl>
              <c:idx val="0"/>
              <c:layout>
                <c:manualLayout>
                  <c:x val="-2.2988505747126436E-2"/>
                  <c:y val="5.092592592592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A-4B26-AD61-A6BBD96B7ACF}"/>
                </c:ext>
              </c:extLst>
            </c:dLbl>
            <c:dLbl>
              <c:idx val="1"/>
              <c:layout>
                <c:manualLayout>
                  <c:x val="-2.681992337164751E-2"/>
                  <c:y val="-6.9444444444444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EA-4B26-AD61-A6BBD96B7ACF}"/>
                </c:ext>
              </c:extLst>
            </c:dLbl>
            <c:dLbl>
              <c:idx val="2"/>
              <c:layout>
                <c:manualLayout>
                  <c:x val="-1.532567049808429E-2"/>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EA-4B26-AD61-A6BBD96B7A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tution cost'!$A$4:$A$6</c:f>
              <c:strCache>
                <c:ptCount val="3"/>
                <c:pt idx="0">
                  <c:v>Public institutions</c:v>
                </c:pt>
                <c:pt idx="1">
                  <c:v>Private nonprofit institution</c:v>
                </c:pt>
                <c:pt idx="2">
                  <c:v>Private for-profit institution</c:v>
                </c:pt>
              </c:strCache>
            </c:strRef>
          </c:cat>
          <c:val>
            <c:numRef>
              <c:f>'Average tution cost'!$C$4:$C$6</c:f>
              <c:numCache>
                <c:formatCode>#,##0</c:formatCode>
                <c:ptCount val="3"/>
                <c:pt idx="0">
                  <c:v>6439</c:v>
                </c:pt>
                <c:pt idx="1">
                  <c:v>8008</c:v>
                </c:pt>
                <c:pt idx="2">
                  <c:v>7870</c:v>
                </c:pt>
              </c:numCache>
            </c:numRef>
          </c:val>
          <c:smooth val="0"/>
          <c:extLst>
            <c:ext xmlns:c16="http://schemas.microsoft.com/office/drawing/2014/chart" uri="{C3380CC4-5D6E-409C-BE32-E72D297353CC}">
              <c16:uniqueId val="{00000006-1CEA-4B26-AD61-A6BBD96B7ACF}"/>
            </c:ext>
          </c:extLst>
        </c:ser>
        <c:dLbls>
          <c:showLegendKey val="0"/>
          <c:showVal val="1"/>
          <c:showCatName val="0"/>
          <c:showSerName val="0"/>
          <c:showPercent val="0"/>
          <c:showBubbleSize val="0"/>
        </c:dLbls>
        <c:marker val="1"/>
        <c:smooth val="0"/>
        <c:axId val="648093920"/>
        <c:axId val="648093592"/>
      </c:lineChart>
      <c:catAx>
        <c:axId val="6480939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648093592"/>
        <c:crosses val="autoZero"/>
        <c:auto val="1"/>
        <c:lblAlgn val="ctr"/>
        <c:lblOffset val="100"/>
        <c:noMultiLvlLbl val="0"/>
      </c:catAx>
      <c:valAx>
        <c:axId val="648093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648093920"/>
        <c:crosses val="autoZero"/>
        <c:crossBetween val="between"/>
      </c:valAx>
      <c:spPr>
        <a:noFill/>
        <a:ln>
          <a:noFill/>
        </a:ln>
        <a:effectLst/>
      </c:spPr>
    </c:plotArea>
    <c:legend>
      <c:legendPos val="t"/>
      <c:layout>
        <c:manualLayout>
          <c:xMode val="edge"/>
          <c:yMode val="edge"/>
          <c:x val="6.841186518351873E-2"/>
          <c:y val="0.18547070637181015"/>
          <c:w val="0.84435996094842236"/>
          <c:h val="4.9482289065317896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b="1" dirty="0">
                <a:solidFill>
                  <a:sysClr val="windowText" lastClr="000000"/>
                </a:solidFill>
                <a:latin typeface="Georgia" panose="02040502050405020303" pitchFamily="18" charset="0"/>
              </a:rPr>
              <a:t>Average Published and Net Prices in 2018 Dollars, Full-Time Undergraduate Students at Private Nonprofit Four-Year Institutions, 1998-99 to 2018-19</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4063167320439507E-2"/>
          <c:y val="0.24106004982315157"/>
          <c:w val="0.91713369162188063"/>
          <c:h val="0.70741129385982993"/>
        </c:manualLayout>
      </c:layout>
      <c:lineChart>
        <c:grouping val="standard"/>
        <c:varyColors val="0"/>
        <c:ser>
          <c:idx val="0"/>
          <c:order val="0"/>
          <c:tx>
            <c:strRef>
              <c:f>'Page 19'!$A$4</c:f>
              <c:strCache>
                <c:ptCount val="1"/>
                <c:pt idx="0">
                  <c:v>Published Tuition and Fees</c:v>
                </c:pt>
              </c:strCache>
            </c:strRef>
          </c:tx>
          <c:spPr>
            <a:ln w="28575" cap="rnd">
              <a:solidFill>
                <a:schemeClr val="accent1"/>
              </a:solidFill>
              <a:round/>
            </a:ln>
            <a:effectLst/>
          </c:spPr>
          <c:marker>
            <c:symbol val="diamond"/>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19'!$B$3:$J$3</c:f>
              <c:strCache>
                <c:ptCount val="9"/>
                <c:pt idx="0">
                  <c:v>98-99</c:v>
                </c:pt>
                <c:pt idx="1">
                  <c:v>03-04</c:v>
                </c:pt>
                <c:pt idx="2">
                  <c:v>08-09</c:v>
                </c:pt>
                <c:pt idx="3">
                  <c:v>13-14</c:v>
                </c:pt>
                <c:pt idx="4">
                  <c:v>14-15</c:v>
                </c:pt>
                <c:pt idx="5">
                  <c:v>15-16</c:v>
                </c:pt>
                <c:pt idx="6">
                  <c:v>16-17</c:v>
                </c:pt>
                <c:pt idx="7">
                  <c:v>17-18</c:v>
                </c:pt>
                <c:pt idx="8">
                  <c:v>18-19</c:v>
                </c:pt>
              </c:strCache>
            </c:strRef>
          </c:cat>
          <c:val>
            <c:numRef>
              <c:f>'Page 19'!$B$4:$J$4</c:f>
              <c:numCache>
                <c:formatCode>"$"#,##0_);[Red]\("$"#,##0\)</c:formatCode>
                <c:ptCount val="9"/>
                <c:pt idx="0">
                  <c:v>22710</c:v>
                </c:pt>
                <c:pt idx="1">
                  <c:v>25970</c:v>
                </c:pt>
                <c:pt idx="2">
                  <c:v>28440</c:v>
                </c:pt>
                <c:pt idx="3">
                  <c:v>32500</c:v>
                </c:pt>
                <c:pt idx="4">
                  <c:v>33090</c:v>
                </c:pt>
                <c:pt idx="5">
                  <c:v>34150</c:v>
                </c:pt>
                <c:pt idx="6">
                  <c:v>35080</c:v>
                </c:pt>
                <c:pt idx="7">
                  <c:v>35720</c:v>
                </c:pt>
                <c:pt idx="8">
                  <c:v>35830</c:v>
                </c:pt>
              </c:numCache>
            </c:numRef>
          </c:val>
          <c:smooth val="0"/>
          <c:extLst>
            <c:ext xmlns:c16="http://schemas.microsoft.com/office/drawing/2014/chart" uri="{C3380CC4-5D6E-409C-BE32-E72D297353CC}">
              <c16:uniqueId val="{00000000-A887-4294-BC08-6189AB0F78FF}"/>
            </c:ext>
          </c:extLst>
        </c:ser>
        <c:ser>
          <c:idx val="1"/>
          <c:order val="1"/>
          <c:tx>
            <c:strRef>
              <c:f>'Page 19'!$A$5</c:f>
              <c:strCache>
                <c:ptCount val="1"/>
                <c:pt idx="0">
                  <c:v>Published Tuition and Fees and Room and Board (TFRB)</c:v>
                </c:pt>
              </c:strCache>
            </c:strRef>
          </c:tx>
          <c:spPr>
            <a:ln w="28575" cap="rnd">
              <a:solidFill>
                <a:schemeClr val="accent2"/>
              </a:solidFill>
              <a:round/>
            </a:ln>
            <a:effectLst/>
          </c:spPr>
          <c:marker>
            <c:symbol val="diamond"/>
            <c:size val="5"/>
            <c:spPr>
              <a:solidFill>
                <a:schemeClr val="accent5"/>
              </a:solidFill>
              <a:ln w="9525">
                <a:solidFill>
                  <a:schemeClr val="accent5"/>
                </a:solidFill>
              </a:ln>
              <a:effectLst/>
            </c:spPr>
          </c:marker>
          <c:dLbls>
            <c:dLbl>
              <c:idx val="2"/>
              <c:layout>
                <c:manualLayout>
                  <c:x val="-5.0768498203652659E-2"/>
                  <c:y val="-4.7639607179280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87-4294-BC08-6189AB0F78FF}"/>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19'!$B$3:$J$3</c:f>
              <c:strCache>
                <c:ptCount val="9"/>
                <c:pt idx="0">
                  <c:v>98-99</c:v>
                </c:pt>
                <c:pt idx="1">
                  <c:v>03-04</c:v>
                </c:pt>
                <c:pt idx="2">
                  <c:v>08-09</c:v>
                </c:pt>
                <c:pt idx="3">
                  <c:v>13-14</c:v>
                </c:pt>
                <c:pt idx="4">
                  <c:v>14-15</c:v>
                </c:pt>
                <c:pt idx="5">
                  <c:v>15-16</c:v>
                </c:pt>
                <c:pt idx="6">
                  <c:v>16-17</c:v>
                </c:pt>
                <c:pt idx="7">
                  <c:v>17-18</c:v>
                </c:pt>
                <c:pt idx="8">
                  <c:v>18-19</c:v>
                </c:pt>
              </c:strCache>
            </c:strRef>
          </c:cat>
          <c:val>
            <c:numRef>
              <c:f>'Page 19'!$B$5:$J$5</c:f>
              <c:numCache>
                <c:formatCode>"$"#,##0_);[Red]\("$"#,##0\)</c:formatCode>
                <c:ptCount val="9"/>
                <c:pt idx="0">
                  <c:v>31590</c:v>
                </c:pt>
                <c:pt idx="1">
                  <c:v>35710</c:v>
                </c:pt>
                <c:pt idx="2">
                  <c:v>38720</c:v>
                </c:pt>
                <c:pt idx="3">
                  <c:v>44190</c:v>
                </c:pt>
                <c:pt idx="4">
                  <c:v>44900</c:v>
                </c:pt>
                <c:pt idx="5">
                  <c:v>46330</c:v>
                </c:pt>
                <c:pt idx="6">
                  <c:v>47490</c:v>
                </c:pt>
                <c:pt idx="7">
                  <c:v>48380</c:v>
                </c:pt>
                <c:pt idx="8">
                  <c:v>48510</c:v>
                </c:pt>
              </c:numCache>
            </c:numRef>
          </c:val>
          <c:smooth val="0"/>
          <c:extLst>
            <c:ext xmlns:c16="http://schemas.microsoft.com/office/drawing/2014/chart" uri="{C3380CC4-5D6E-409C-BE32-E72D297353CC}">
              <c16:uniqueId val="{00000002-A887-4294-BC08-6189AB0F78FF}"/>
            </c:ext>
          </c:extLst>
        </c:ser>
        <c:ser>
          <c:idx val="2"/>
          <c:order val="2"/>
          <c:tx>
            <c:strRef>
              <c:f>'Page 19'!$A$6</c:f>
              <c:strCache>
                <c:ptCount val="1"/>
                <c:pt idx="0">
                  <c:v>Net Tuition and Fees</c:v>
                </c:pt>
              </c:strCache>
            </c:strRef>
          </c:tx>
          <c:spPr>
            <a:ln w="28575" cap="rnd">
              <a:solidFill>
                <a:schemeClr val="accent3"/>
              </a:solidFill>
              <a:prstDash val="dash"/>
              <a:round/>
            </a:ln>
            <a:effectLst/>
          </c:spPr>
          <c:marker>
            <c:symbol val="diamond"/>
            <c:size val="5"/>
            <c:spPr>
              <a:solidFill>
                <a:schemeClr val="accent5"/>
              </a:solidFill>
              <a:ln w="9525">
                <a:solidFill>
                  <a:schemeClr val="accent3"/>
                </a:solidFill>
              </a:ln>
              <a:effectLst/>
            </c:spPr>
          </c:marker>
          <c:dLbls>
            <c:dLbl>
              <c:idx val="0"/>
              <c:layout>
                <c:manualLayout>
                  <c:x val="-3.2999807772520803E-2"/>
                  <c:y val="2.5003235542302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87-4294-BC08-6189AB0F78FF}"/>
                </c:ext>
              </c:extLst>
            </c:dLbl>
            <c:dLbl>
              <c:idx val="1"/>
              <c:layout>
                <c:manualLayout>
                  <c:x val="-2.5787728050077955E-2"/>
                  <c:y val="4.341217702816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87-4294-BC08-6189AB0F78FF}"/>
                </c:ext>
              </c:extLst>
            </c:dLbl>
            <c:dLbl>
              <c:idx val="2"/>
              <c:layout>
                <c:manualLayout>
                  <c:x val="-1.6772628397024487E-2"/>
                  <c:y val="5.656142094664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87-4294-BC08-6189AB0F78FF}"/>
                </c:ext>
              </c:extLst>
            </c:dLbl>
            <c:dLbl>
              <c:idx val="3"/>
              <c:layout>
                <c:manualLayout>
                  <c:x val="4.8636107703039968E-3"/>
                  <c:y val="3.8152479460777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87-4294-BC08-6189AB0F78FF}"/>
                </c:ext>
              </c:extLst>
            </c:dLbl>
            <c:dLbl>
              <c:idx val="4"/>
              <c:layout>
                <c:manualLayout>
                  <c:x val="8.4696506315254765E-3"/>
                  <c:y val="3.5522630677082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87-4294-BC08-6189AB0F78FF}"/>
                </c:ext>
              </c:extLst>
            </c:dLbl>
            <c:dLbl>
              <c:idx val="5"/>
              <c:layout>
                <c:manualLayout>
                  <c:x val="1.0272670562136184E-2"/>
                  <c:y val="3.5522630677082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87-4294-BC08-6189AB0F78FF}"/>
                </c:ext>
              </c:extLst>
            </c:dLbl>
            <c:dLbl>
              <c:idx val="6"/>
              <c:layout>
                <c:manualLayout>
                  <c:x val="6.6666307009146377E-3"/>
                  <c:y val="3.02629331096925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87-4294-BC08-6189AB0F78FF}"/>
                </c:ext>
              </c:extLst>
            </c:dLbl>
            <c:dLbl>
              <c:idx val="7"/>
              <c:layout>
                <c:manualLayout>
                  <c:x val="-9.5605486745815923E-3"/>
                  <c:y val="3.5522630677082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87-4294-BC08-6189AB0F78FF}"/>
                </c:ext>
              </c:extLst>
            </c:dLbl>
            <c:dLbl>
              <c:idx val="8"/>
              <c:layout>
                <c:manualLayout>
                  <c:x val="-1.7182070088353787E-2"/>
                  <c:y val="-6.4411623103325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87-4294-BC08-6189AB0F78F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85000"/>
                        <a:lumOff val="15000"/>
                      </a:schemeClr>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19'!$B$3:$J$3</c:f>
              <c:strCache>
                <c:ptCount val="9"/>
                <c:pt idx="0">
                  <c:v>98-99</c:v>
                </c:pt>
                <c:pt idx="1">
                  <c:v>03-04</c:v>
                </c:pt>
                <c:pt idx="2">
                  <c:v>08-09</c:v>
                </c:pt>
                <c:pt idx="3">
                  <c:v>13-14</c:v>
                </c:pt>
                <c:pt idx="4">
                  <c:v>14-15</c:v>
                </c:pt>
                <c:pt idx="5">
                  <c:v>15-16</c:v>
                </c:pt>
                <c:pt idx="6">
                  <c:v>16-17</c:v>
                </c:pt>
                <c:pt idx="7">
                  <c:v>17-18</c:v>
                </c:pt>
                <c:pt idx="8">
                  <c:v>18-19</c:v>
                </c:pt>
              </c:strCache>
            </c:strRef>
          </c:cat>
          <c:val>
            <c:numRef>
              <c:f>'Page 19'!$B$6:$J$6</c:f>
              <c:numCache>
                <c:formatCode>"$"#,##0_);[Red]\("$"#,##0\)</c:formatCode>
                <c:ptCount val="9"/>
                <c:pt idx="0">
                  <c:v>12750</c:v>
                </c:pt>
                <c:pt idx="1">
                  <c:v>14830</c:v>
                </c:pt>
                <c:pt idx="2">
                  <c:v>14580</c:v>
                </c:pt>
                <c:pt idx="3">
                  <c:v>13380</c:v>
                </c:pt>
                <c:pt idx="4">
                  <c:v>13360</c:v>
                </c:pt>
                <c:pt idx="5">
                  <c:v>13820</c:v>
                </c:pt>
                <c:pt idx="6">
                  <c:v>14320</c:v>
                </c:pt>
                <c:pt idx="7">
                  <c:v>14500</c:v>
                </c:pt>
                <c:pt idx="8">
                  <c:v>14610</c:v>
                </c:pt>
              </c:numCache>
            </c:numRef>
          </c:val>
          <c:smooth val="0"/>
          <c:extLst>
            <c:ext xmlns:c16="http://schemas.microsoft.com/office/drawing/2014/chart" uri="{C3380CC4-5D6E-409C-BE32-E72D297353CC}">
              <c16:uniqueId val="{0000000C-A887-4294-BC08-6189AB0F78FF}"/>
            </c:ext>
          </c:extLst>
        </c:ser>
        <c:ser>
          <c:idx val="3"/>
          <c:order val="3"/>
          <c:tx>
            <c:strRef>
              <c:f>'Page 19'!$A$7</c:f>
              <c:strCache>
                <c:ptCount val="1"/>
                <c:pt idx="0">
                  <c:v>Net TFRB</c:v>
                </c:pt>
              </c:strCache>
            </c:strRef>
          </c:tx>
          <c:spPr>
            <a:ln w="28575" cap="rnd">
              <a:solidFill>
                <a:schemeClr val="accent4"/>
              </a:solidFill>
              <a:prstDash val="dash"/>
              <a:round/>
            </a:ln>
            <a:effectLst/>
          </c:spPr>
          <c:marker>
            <c:symbol val="diamond"/>
            <c:size val="5"/>
            <c:spPr>
              <a:solidFill>
                <a:schemeClr val="accent2"/>
              </a:solidFill>
              <a:ln w="9525">
                <a:solidFill>
                  <a:srgbClr val="ED833B"/>
                </a:solidFill>
              </a:ln>
              <a:effectLst/>
            </c:spPr>
          </c:marker>
          <c:dLbls>
            <c:dLbl>
              <c:idx val="0"/>
              <c:layout>
                <c:manualLayout>
                  <c:x val="-7.7575287439709192E-3"/>
                  <c:y val="2.7633084325997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87-4294-BC08-6189AB0F78FF}"/>
                </c:ext>
              </c:extLst>
            </c:dLbl>
            <c:dLbl>
              <c:idx val="1"/>
              <c:layout>
                <c:manualLayout>
                  <c:x val="-7.7575287439708863E-3"/>
                  <c:y val="4.0782328244472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87-4294-BC08-6189AB0F78FF}"/>
                </c:ext>
              </c:extLst>
            </c:dLbl>
            <c:dLbl>
              <c:idx val="2"/>
              <c:layout>
                <c:manualLayout>
                  <c:x val="-2.3484689521388311E-3"/>
                  <c:y val="3.0262933109692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87-4294-BC08-6189AB0F78F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19'!$B$3:$J$3</c:f>
              <c:strCache>
                <c:ptCount val="9"/>
                <c:pt idx="0">
                  <c:v>98-99</c:v>
                </c:pt>
                <c:pt idx="1">
                  <c:v>03-04</c:v>
                </c:pt>
                <c:pt idx="2">
                  <c:v>08-09</c:v>
                </c:pt>
                <c:pt idx="3">
                  <c:v>13-14</c:v>
                </c:pt>
                <c:pt idx="4">
                  <c:v>14-15</c:v>
                </c:pt>
                <c:pt idx="5">
                  <c:v>15-16</c:v>
                </c:pt>
                <c:pt idx="6">
                  <c:v>16-17</c:v>
                </c:pt>
                <c:pt idx="7">
                  <c:v>17-18</c:v>
                </c:pt>
                <c:pt idx="8">
                  <c:v>18-19</c:v>
                </c:pt>
              </c:strCache>
            </c:strRef>
          </c:cat>
          <c:val>
            <c:numRef>
              <c:f>'Page 19'!$B$7:$J$7</c:f>
              <c:numCache>
                <c:formatCode>"$"#,##0_);[Red]\("$"#,##0\)</c:formatCode>
                <c:ptCount val="9"/>
                <c:pt idx="0">
                  <c:v>21630</c:v>
                </c:pt>
                <c:pt idx="1">
                  <c:v>24570</c:v>
                </c:pt>
                <c:pt idx="2">
                  <c:v>24860</c:v>
                </c:pt>
                <c:pt idx="3">
                  <c:v>25070</c:v>
                </c:pt>
                <c:pt idx="4">
                  <c:v>25170</c:v>
                </c:pt>
                <c:pt idx="5">
                  <c:v>26000</c:v>
                </c:pt>
                <c:pt idx="6">
                  <c:v>26730</c:v>
                </c:pt>
                <c:pt idx="7">
                  <c:v>27160</c:v>
                </c:pt>
                <c:pt idx="8">
                  <c:v>27290</c:v>
                </c:pt>
              </c:numCache>
            </c:numRef>
          </c:val>
          <c:smooth val="0"/>
          <c:extLst>
            <c:ext xmlns:c16="http://schemas.microsoft.com/office/drawing/2014/chart" uri="{C3380CC4-5D6E-409C-BE32-E72D297353CC}">
              <c16:uniqueId val="{00000010-A887-4294-BC08-6189AB0F78FF}"/>
            </c:ext>
          </c:extLst>
        </c:ser>
        <c:dLbls>
          <c:showLegendKey val="0"/>
          <c:showVal val="0"/>
          <c:showCatName val="0"/>
          <c:showSerName val="0"/>
          <c:showPercent val="0"/>
          <c:showBubbleSize val="0"/>
        </c:dLbls>
        <c:marker val="1"/>
        <c:smooth val="0"/>
        <c:axId val="550957800"/>
        <c:axId val="550958456"/>
        <c:extLst>
          <c:ext xmlns:c15="http://schemas.microsoft.com/office/drawing/2012/chart" uri="{02D57815-91ED-43cb-92C2-25804820EDAC}">
            <c15:filteredLineSeries>
              <c15:ser>
                <c:idx val="4"/>
                <c:order val="4"/>
                <c:tx>
                  <c:strRef>
                    <c:extLst>
                      <c:ext uri="{02D57815-91ED-43cb-92C2-25804820EDAC}">
                        <c15:formulaRef>
                          <c15:sqref>'Page 19'!$A$8</c15:sqref>
                        </c15:formulaRef>
                      </c:ext>
                    </c:extLst>
                    <c:strCache>
                      <c:ptCount val="1"/>
                      <c:pt idx="0">
                        <c:v>Grant Aid and Tax Benefits per Student</c:v>
                      </c:pt>
                    </c:strCache>
                  </c:strRef>
                </c:tx>
                <c:spPr>
                  <a:ln w="28575" cap="rnd">
                    <a:solidFill>
                      <a:schemeClr val="accent5"/>
                    </a:solidFill>
                    <a:round/>
                  </a:ln>
                  <a:effectLst/>
                </c:spPr>
                <c:marker>
                  <c:symbol val="none"/>
                </c:marker>
                <c:cat>
                  <c:strRef>
                    <c:extLst>
                      <c:ext uri="{02D57815-91ED-43cb-92C2-25804820EDAC}">
                        <c15:formulaRef>
                          <c15:sqref>'Page 19'!$B$3:$J$3</c15:sqref>
                        </c15:formulaRef>
                      </c:ext>
                    </c:extLst>
                    <c:strCache>
                      <c:ptCount val="9"/>
                      <c:pt idx="0">
                        <c:v>98-99</c:v>
                      </c:pt>
                      <c:pt idx="1">
                        <c:v>03-04</c:v>
                      </c:pt>
                      <c:pt idx="2">
                        <c:v>08-09</c:v>
                      </c:pt>
                      <c:pt idx="3">
                        <c:v>13-14</c:v>
                      </c:pt>
                      <c:pt idx="4">
                        <c:v>14-15</c:v>
                      </c:pt>
                      <c:pt idx="5">
                        <c:v>15-16</c:v>
                      </c:pt>
                      <c:pt idx="6">
                        <c:v>16-17</c:v>
                      </c:pt>
                      <c:pt idx="7">
                        <c:v>17-18</c:v>
                      </c:pt>
                      <c:pt idx="8">
                        <c:v>18-19</c:v>
                      </c:pt>
                    </c:strCache>
                  </c:strRef>
                </c:cat>
                <c:val>
                  <c:numRef>
                    <c:extLst>
                      <c:ext uri="{02D57815-91ED-43cb-92C2-25804820EDAC}">
                        <c15:formulaRef>
                          <c15:sqref>'Page 19'!$B$8:$J$8</c15:sqref>
                        </c15:formulaRef>
                      </c:ext>
                    </c:extLst>
                    <c:numCache>
                      <c:formatCode>"$"#,##0_);[Red]\("$"#,##0\)</c:formatCode>
                      <c:ptCount val="9"/>
                      <c:pt idx="0">
                        <c:v>9960</c:v>
                      </c:pt>
                      <c:pt idx="1">
                        <c:v>11140</c:v>
                      </c:pt>
                      <c:pt idx="2">
                        <c:v>13860</c:v>
                      </c:pt>
                      <c:pt idx="3">
                        <c:v>19120</c:v>
                      </c:pt>
                      <c:pt idx="4">
                        <c:v>19730</c:v>
                      </c:pt>
                      <c:pt idx="5">
                        <c:v>20330</c:v>
                      </c:pt>
                      <c:pt idx="6">
                        <c:v>20760</c:v>
                      </c:pt>
                      <c:pt idx="7">
                        <c:v>21220</c:v>
                      </c:pt>
                      <c:pt idx="8">
                        <c:v>21220</c:v>
                      </c:pt>
                    </c:numCache>
                  </c:numRef>
                </c:val>
                <c:smooth val="0"/>
                <c:extLst>
                  <c:ext xmlns:c16="http://schemas.microsoft.com/office/drawing/2014/chart" uri="{C3380CC4-5D6E-409C-BE32-E72D297353CC}">
                    <c16:uniqueId val="{00000011-A887-4294-BC08-6189AB0F78FF}"/>
                  </c:ext>
                </c:extLst>
              </c15:ser>
            </c15:filteredLineSeries>
          </c:ext>
        </c:extLst>
      </c:lineChart>
      <c:catAx>
        <c:axId val="550957800"/>
        <c:scaling>
          <c:orientation val="minMax"/>
        </c:scaling>
        <c:delete val="0"/>
        <c:axPos val="b"/>
        <c:numFmt formatCode="General" sourceLinked="1"/>
        <c:majorTickMark val="none"/>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550958456"/>
        <c:crosses val="autoZero"/>
        <c:auto val="1"/>
        <c:lblAlgn val="ctr"/>
        <c:lblOffset val="100"/>
        <c:noMultiLvlLbl val="0"/>
      </c:catAx>
      <c:valAx>
        <c:axId val="550958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solidFill>
              <a:srgbClr val="FF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550957800"/>
        <c:crosses val="autoZero"/>
        <c:crossBetween val="between"/>
      </c:valAx>
      <c:spPr>
        <a:noFill/>
        <a:ln>
          <a:noFill/>
        </a:ln>
        <a:effectLst/>
      </c:spPr>
    </c:plotArea>
    <c:legend>
      <c:legendPos val="t"/>
      <c:layout>
        <c:manualLayout>
          <c:xMode val="edge"/>
          <c:yMode val="edge"/>
          <c:x val="7.1166730614398927E-3"/>
          <c:y val="0.13864759879107874"/>
          <c:w val="0.95872134937443743"/>
          <c:h val="9.7903834866459011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solidFill>
                  <a:schemeClr val="tx1">
                    <a:lumMod val="85000"/>
                    <a:lumOff val="15000"/>
                  </a:schemeClr>
                </a:solidFill>
                <a:latin typeface="Georgia" panose="02040502050405020303" pitchFamily="18" charset="0"/>
              </a:rPr>
              <a:t>Living Arrangements of Full-Time Undergraduate Students by Sector, 2015-16</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7549254259884181"/>
          <c:y val="0.29605545317473614"/>
          <c:w val="0.79787391159438403"/>
          <c:h val="0.64283324956720833"/>
        </c:manualLayout>
      </c:layout>
      <c:barChart>
        <c:barDir val="bar"/>
        <c:grouping val="stacked"/>
        <c:varyColors val="0"/>
        <c:ser>
          <c:idx val="0"/>
          <c:order val="0"/>
          <c:tx>
            <c:strRef>
              <c:f>'Page 23'!$B$3</c:f>
              <c:strCache>
                <c:ptCount val="1"/>
                <c:pt idx="0">
                  <c:v>On Campus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'Page 23'!$A$4:$A$8</c:f>
              <c:strCache>
                <c:ptCount val="5"/>
                <c:pt idx="0">
                  <c:v>All</c:v>
                </c:pt>
                <c:pt idx="1">
                  <c:v>Public Four-Year</c:v>
                </c:pt>
                <c:pt idx="2">
                  <c:v>Private Non-Profit Four-Year</c:v>
                </c:pt>
                <c:pt idx="3">
                  <c:v>Public Two-Year</c:v>
                </c:pt>
                <c:pt idx="4">
                  <c:v>For-Profit</c:v>
                </c:pt>
              </c:strCache>
            </c:strRef>
          </c:cat>
          <c:val>
            <c:numRef>
              <c:f>'Page 23'!$B$4:$B$8</c:f>
              <c:numCache>
                <c:formatCode>0%</c:formatCode>
                <c:ptCount val="5"/>
                <c:pt idx="0">
                  <c:v>0.32</c:v>
                </c:pt>
                <c:pt idx="1">
                  <c:v>0.36</c:v>
                </c:pt>
                <c:pt idx="2">
                  <c:v>0.57999999999999996</c:v>
                </c:pt>
                <c:pt idx="3">
                  <c:v>0.05</c:v>
                </c:pt>
                <c:pt idx="4">
                  <c:v>0.03</c:v>
                </c:pt>
              </c:numCache>
            </c:numRef>
          </c:val>
          <c:extLst>
            <c:ext xmlns:c16="http://schemas.microsoft.com/office/drawing/2014/chart" uri="{C3380CC4-5D6E-409C-BE32-E72D297353CC}">
              <c16:uniqueId val="{00000000-4422-4835-A64D-0C3531B72C84}"/>
            </c:ext>
          </c:extLst>
        </c:ser>
        <c:ser>
          <c:idx val="1"/>
          <c:order val="1"/>
          <c:tx>
            <c:strRef>
              <c:f>'Page 23'!$C$3</c:f>
              <c:strCache>
                <c:ptCount val="1"/>
                <c:pt idx="0">
                  <c:v>Off Campus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'Page 23'!$A$4:$A$8</c:f>
              <c:strCache>
                <c:ptCount val="5"/>
                <c:pt idx="0">
                  <c:v>All</c:v>
                </c:pt>
                <c:pt idx="1">
                  <c:v>Public Four-Year</c:v>
                </c:pt>
                <c:pt idx="2">
                  <c:v>Private Non-Profit Four-Year</c:v>
                </c:pt>
                <c:pt idx="3">
                  <c:v>Public Two-Year</c:v>
                </c:pt>
                <c:pt idx="4">
                  <c:v>For-Profit</c:v>
                </c:pt>
              </c:strCache>
            </c:strRef>
          </c:cat>
          <c:val>
            <c:numRef>
              <c:f>'Page 23'!$C$4:$C$8</c:f>
              <c:numCache>
                <c:formatCode>0%</c:formatCode>
                <c:ptCount val="5"/>
                <c:pt idx="0">
                  <c:v>0.44</c:v>
                </c:pt>
                <c:pt idx="1">
                  <c:v>0.46</c:v>
                </c:pt>
                <c:pt idx="2">
                  <c:v>0.28999999999999998</c:v>
                </c:pt>
                <c:pt idx="3">
                  <c:v>0.44</c:v>
                </c:pt>
                <c:pt idx="4">
                  <c:v>0.73</c:v>
                </c:pt>
              </c:numCache>
            </c:numRef>
          </c:val>
          <c:extLst>
            <c:ext xmlns:c16="http://schemas.microsoft.com/office/drawing/2014/chart" uri="{C3380CC4-5D6E-409C-BE32-E72D297353CC}">
              <c16:uniqueId val="{00000001-4422-4835-A64D-0C3531B72C84}"/>
            </c:ext>
          </c:extLst>
        </c:ser>
        <c:ser>
          <c:idx val="2"/>
          <c:order val="2"/>
          <c:tx>
            <c:strRef>
              <c:f>'Page 23'!$D$3</c:f>
              <c:strCache>
                <c:ptCount val="1"/>
                <c:pt idx="0">
                  <c:v>With Parents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'Page 23'!$A$4:$A$8</c:f>
              <c:strCache>
                <c:ptCount val="5"/>
                <c:pt idx="0">
                  <c:v>All</c:v>
                </c:pt>
                <c:pt idx="1">
                  <c:v>Public Four-Year</c:v>
                </c:pt>
                <c:pt idx="2">
                  <c:v>Private Non-Profit Four-Year</c:v>
                </c:pt>
                <c:pt idx="3">
                  <c:v>Public Two-Year</c:v>
                </c:pt>
                <c:pt idx="4">
                  <c:v>For-Profit</c:v>
                </c:pt>
              </c:strCache>
            </c:strRef>
          </c:cat>
          <c:val>
            <c:numRef>
              <c:f>'Page 23'!$D$4:$D$8</c:f>
              <c:numCache>
                <c:formatCode>0%</c:formatCode>
                <c:ptCount val="5"/>
                <c:pt idx="0">
                  <c:v>0.24</c:v>
                </c:pt>
                <c:pt idx="1">
                  <c:v>0.17</c:v>
                </c:pt>
                <c:pt idx="2">
                  <c:v>0.13</c:v>
                </c:pt>
                <c:pt idx="3">
                  <c:v>0.51</c:v>
                </c:pt>
                <c:pt idx="4">
                  <c:v>0.24</c:v>
                </c:pt>
              </c:numCache>
            </c:numRef>
          </c:val>
          <c:extLst>
            <c:ext xmlns:c16="http://schemas.microsoft.com/office/drawing/2014/chart" uri="{C3380CC4-5D6E-409C-BE32-E72D297353CC}">
              <c16:uniqueId val="{00000002-4422-4835-A64D-0C3531B72C84}"/>
            </c:ext>
          </c:extLst>
        </c:ser>
        <c:dLbls>
          <c:dLblPos val="ctr"/>
          <c:showLegendKey val="0"/>
          <c:showVal val="1"/>
          <c:showCatName val="0"/>
          <c:showSerName val="0"/>
          <c:showPercent val="0"/>
          <c:showBubbleSize val="0"/>
        </c:dLbls>
        <c:gapWidth val="150"/>
        <c:overlap val="100"/>
        <c:axId val="553872344"/>
        <c:axId val="553864144"/>
      </c:barChart>
      <c:catAx>
        <c:axId val="5538723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85000"/>
                    <a:lumOff val="15000"/>
                  </a:schemeClr>
                </a:solidFill>
                <a:latin typeface="Georgia" panose="02040502050405020303" pitchFamily="18" charset="0"/>
                <a:ea typeface="+mn-ea"/>
                <a:cs typeface="+mn-cs"/>
              </a:defRPr>
            </a:pPr>
            <a:endParaRPr lang="en-US"/>
          </a:p>
        </c:txPr>
        <c:crossAx val="553864144"/>
        <c:crosses val="autoZero"/>
        <c:auto val="1"/>
        <c:lblAlgn val="ctr"/>
        <c:lblOffset val="100"/>
        <c:noMultiLvlLbl val="0"/>
      </c:catAx>
      <c:valAx>
        <c:axId val="553864144"/>
        <c:scaling>
          <c:orientation val="minMax"/>
          <c:max val="1"/>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Georgia" panose="02040502050405020303" pitchFamily="18" charset="0"/>
                <a:ea typeface="+mn-ea"/>
                <a:cs typeface="+mn-cs"/>
              </a:defRPr>
            </a:pPr>
            <a:endParaRPr lang="en-US"/>
          </a:p>
        </c:txPr>
        <c:crossAx val="5538723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19371017258016995"/>
          <c:y val="0.14613176159006308"/>
          <c:w val="0.68490278541391914"/>
          <c:h val="8.845992605597714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Georgia" panose="02040502050405020303" pitchFamily="18"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latin typeface="Georgia" panose="02040502050405020303" pitchFamily="18" charset="0"/>
              </a:rPr>
              <a:t>Net Tuition Revenues, Subsidies, and Education and Related Expenditures per Full-Time Equivalent (FTE) Student in 2015 Dollars, 2005-06, 2010-11, and 2015-16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334542439228252E-2"/>
          <c:y val="0.19067826292053933"/>
          <c:w val="0.91269620631403847"/>
          <c:h val="0.64013972608084213"/>
        </c:manualLayout>
      </c:layout>
      <c:barChart>
        <c:barDir val="col"/>
        <c:grouping val="stacked"/>
        <c:varyColors val="0"/>
        <c:ser>
          <c:idx val="0"/>
          <c:order val="0"/>
          <c:tx>
            <c:strRef>
              <c:f>Chart!$C$2</c:f>
              <c:strCache>
                <c:ptCount val="1"/>
                <c:pt idx="0">
                  <c:v>Net Tuition Revenue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Chart!$A$3:$B$11</c:f>
              <c:multiLvlStrCache>
                <c:ptCount val="9"/>
                <c:lvl>
                  <c:pt idx="0">
                    <c:v>2005-06</c:v>
                  </c:pt>
                  <c:pt idx="1">
                    <c:v>2010-11</c:v>
                  </c:pt>
                  <c:pt idx="2">
                    <c:v>2015-16</c:v>
                  </c:pt>
                  <c:pt idx="3">
                    <c:v>2005-06</c:v>
                  </c:pt>
                  <c:pt idx="4">
                    <c:v>2010-11</c:v>
                  </c:pt>
                  <c:pt idx="5">
                    <c:v>2015-16</c:v>
                  </c:pt>
                  <c:pt idx="6">
                    <c:v>2005-06</c:v>
                  </c:pt>
                  <c:pt idx="7">
                    <c:v>2010-11</c:v>
                  </c:pt>
                  <c:pt idx="8">
                    <c:v>2015-16</c:v>
                  </c:pt>
                </c:lvl>
                <c:lvl>
                  <c:pt idx="0">
                    <c:v>Private Nonprofit Doctoral</c:v>
                  </c:pt>
                  <c:pt idx="3">
                    <c:v>Private Nonprofit Master's</c:v>
                  </c:pt>
                  <c:pt idx="6">
                    <c:v>Private Nonprofit Bachelor's</c:v>
                  </c:pt>
                </c:lvl>
              </c:multiLvlStrCache>
            </c:multiLvlStrRef>
          </c:cat>
          <c:val>
            <c:numRef>
              <c:f>Chart!$C$3:$C$11</c:f>
              <c:numCache>
                <c:formatCode>"$"#,##0</c:formatCode>
                <c:ptCount val="9"/>
                <c:pt idx="0">
                  <c:v>20820</c:v>
                </c:pt>
                <c:pt idx="1">
                  <c:v>22090</c:v>
                </c:pt>
                <c:pt idx="2">
                  <c:v>24070</c:v>
                </c:pt>
                <c:pt idx="3">
                  <c:v>14450</c:v>
                </c:pt>
                <c:pt idx="4">
                  <c:v>15340</c:v>
                </c:pt>
                <c:pt idx="5">
                  <c:v>15940</c:v>
                </c:pt>
                <c:pt idx="6">
                  <c:v>15500</c:v>
                </c:pt>
                <c:pt idx="7">
                  <c:v>16090</c:v>
                </c:pt>
                <c:pt idx="8">
                  <c:v>16160</c:v>
                </c:pt>
              </c:numCache>
            </c:numRef>
          </c:val>
          <c:extLst>
            <c:ext xmlns:c16="http://schemas.microsoft.com/office/drawing/2014/chart" uri="{C3380CC4-5D6E-409C-BE32-E72D297353CC}">
              <c16:uniqueId val="{00000000-5698-4AE3-BE26-7D8E287C2B5D}"/>
            </c:ext>
          </c:extLst>
        </c:ser>
        <c:ser>
          <c:idx val="1"/>
          <c:order val="1"/>
          <c:tx>
            <c:strRef>
              <c:f>Chart!$D$2</c:f>
              <c:strCache>
                <c:ptCount val="1"/>
                <c:pt idx="0">
                  <c:v>Subsidy</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Chart!$A$3:$B$11</c:f>
              <c:multiLvlStrCache>
                <c:ptCount val="9"/>
                <c:lvl>
                  <c:pt idx="0">
                    <c:v>2005-06</c:v>
                  </c:pt>
                  <c:pt idx="1">
                    <c:v>2010-11</c:v>
                  </c:pt>
                  <c:pt idx="2">
                    <c:v>2015-16</c:v>
                  </c:pt>
                  <c:pt idx="3">
                    <c:v>2005-06</c:v>
                  </c:pt>
                  <c:pt idx="4">
                    <c:v>2010-11</c:v>
                  </c:pt>
                  <c:pt idx="5">
                    <c:v>2015-16</c:v>
                  </c:pt>
                  <c:pt idx="6">
                    <c:v>2005-06</c:v>
                  </c:pt>
                  <c:pt idx="7">
                    <c:v>2010-11</c:v>
                  </c:pt>
                  <c:pt idx="8">
                    <c:v>2015-16</c:v>
                  </c:pt>
                </c:lvl>
                <c:lvl>
                  <c:pt idx="0">
                    <c:v>Private Nonprofit Doctoral</c:v>
                  </c:pt>
                  <c:pt idx="3">
                    <c:v>Private Nonprofit Master's</c:v>
                  </c:pt>
                  <c:pt idx="6">
                    <c:v>Private Nonprofit Bachelor's</c:v>
                  </c:pt>
                </c:lvl>
              </c:multiLvlStrCache>
            </c:multiLvlStrRef>
          </c:cat>
          <c:val>
            <c:numRef>
              <c:f>Chart!$D$3:$D$11</c:f>
              <c:numCache>
                <c:formatCode>"$"#,##0</c:formatCode>
                <c:ptCount val="9"/>
                <c:pt idx="0">
                  <c:v>17180</c:v>
                </c:pt>
                <c:pt idx="1">
                  <c:v>17890</c:v>
                </c:pt>
                <c:pt idx="2">
                  <c:v>20540</c:v>
                </c:pt>
                <c:pt idx="3">
                  <c:v>2170</c:v>
                </c:pt>
                <c:pt idx="4">
                  <c:v>1760</c:v>
                </c:pt>
                <c:pt idx="5">
                  <c:v>2560</c:v>
                </c:pt>
                <c:pt idx="6">
                  <c:v>8920</c:v>
                </c:pt>
                <c:pt idx="7">
                  <c:v>8320</c:v>
                </c:pt>
                <c:pt idx="8">
                  <c:v>10380</c:v>
                </c:pt>
              </c:numCache>
            </c:numRef>
          </c:val>
          <c:extLst>
            <c:ext xmlns:c16="http://schemas.microsoft.com/office/drawing/2014/chart" uri="{C3380CC4-5D6E-409C-BE32-E72D297353CC}">
              <c16:uniqueId val="{00000001-5698-4AE3-BE26-7D8E287C2B5D}"/>
            </c:ext>
          </c:extLst>
        </c:ser>
        <c:dLbls>
          <c:showLegendKey val="0"/>
          <c:showVal val="1"/>
          <c:showCatName val="0"/>
          <c:showSerName val="0"/>
          <c:showPercent val="0"/>
          <c:showBubbleSize val="0"/>
        </c:dLbls>
        <c:gapWidth val="76"/>
        <c:overlap val="100"/>
        <c:axId val="706963336"/>
        <c:axId val="706966288"/>
        <c:extLst>
          <c:ext xmlns:c15="http://schemas.microsoft.com/office/drawing/2012/chart" uri="{02D57815-91ED-43cb-92C2-25804820EDAC}">
            <c15:filteredBarSeries>
              <c15:ser>
                <c:idx val="3"/>
                <c:order val="3"/>
                <c:tx>
                  <c:strRef>
                    <c:extLst>
                      <c:ext uri="{02D57815-91ED-43cb-92C2-25804820EDAC}">
                        <c15:formulaRef>
                          <c15:sqref>Chart!$F$2</c15:sqref>
                        </c15:formulaRef>
                      </c:ext>
                    </c:extLst>
                    <c:strCache>
                      <c:ptCount val="1"/>
                      <c:pt idx="0">
                        <c:v>Subsidy as a Percentage of Education and Related Expenditures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Chart!$A$3:$B$11</c15:sqref>
                        </c15:formulaRef>
                      </c:ext>
                    </c:extLst>
                    <c:multiLvlStrCache>
                      <c:ptCount val="9"/>
                      <c:lvl>
                        <c:pt idx="0">
                          <c:v>2005-06</c:v>
                        </c:pt>
                        <c:pt idx="1">
                          <c:v>2010-11</c:v>
                        </c:pt>
                        <c:pt idx="2">
                          <c:v>2015-16</c:v>
                        </c:pt>
                        <c:pt idx="3">
                          <c:v>2005-06</c:v>
                        </c:pt>
                        <c:pt idx="4">
                          <c:v>2010-11</c:v>
                        </c:pt>
                        <c:pt idx="5">
                          <c:v>2015-16</c:v>
                        </c:pt>
                        <c:pt idx="6">
                          <c:v>2005-06</c:v>
                        </c:pt>
                        <c:pt idx="7">
                          <c:v>2010-11</c:v>
                        </c:pt>
                        <c:pt idx="8">
                          <c:v>2015-16</c:v>
                        </c:pt>
                      </c:lvl>
                      <c:lvl>
                        <c:pt idx="0">
                          <c:v>Private Nonprofit Doctoral</c:v>
                        </c:pt>
                        <c:pt idx="3">
                          <c:v>Private Nonprofit Master's</c:v>
                        </c:pt>
                        <c:pt idx="6">
                          <c:v>Private Nonprofit Bachelor's</c:v>
                        </c:pt>
                      </c:lvl>
                    </c:multiLvlStrCache>
                  </c:multiLvlStrRef>
                </c:cat>
                <c:val>
                  <c:numRef>
                    <c:extLst>
                      <c:ext uri="{02D57815-91ED-43cb-92C2-25804820EDAC}">
                        <c15:formulaRef>
                          <c15:sqref>Chart!$F$3:$F$11</c15:sqref>
                        </c15:formulaRef>
                      </c:ext>
                    </c:extLst>
                    <c:numCache>
                      <c:formatCode>0%</c:formatCode>
                      <c:ptCount val="9"/>
                      <c:pt idx="0">
                        <c:v>0.45210526315789473</c:v>
                      </c:pt>
                      <c:pt idx="1">
                        <c:v>0.44747373686843422</c:v>
                      </c:pt>
                      <c:pt idx="2">
                        <c:v>0.46043488007173278</c:v>
                      </c:pt>
                      <c:pt idx="3">
                        <c:v>0.1305655836341757</c:v>
                      </c:pt>
                      <c:pt idx="4">
                        <c:v>0.10292397660818714</c:v>
                      </c:pt>
                      <c:pt idx="5">
                        <c:v>0.13837837837837838</c:v>
                      </c:pt>
                      <c:pt idx="6">
                        <c:v>0.3652743652743653</c:v>
                      </c:pt>
                      <c:pt idx="7">
                        <c:v>0.34084391642769357</c:v>
                      </c:pt>
                      <c:pt idx="8">
                        <c:v>0.39110776186887719</c:v>
                      </c:pt>
                    </c:numCache>
                  </c:numRef>
                </c:val>
                <c:extLst>
                  <c:ext xmlns:c16="http://schemas.microsoft.com/office/drawing/2014/chart" uri="{C3380CC4-5D6E-409C-BE32-E72D297353CC}">
                    <c16:uniqueId val="{0000000C-5698-4AE3-BE26-7D8E287C2B5D}"/>
                  </c:ext>
                </c:extLst>
              </c15:ser>
            </c15:filteredBarSeries>
          </c:ext>
        </c:extLst>
      </c:barChart>
      <c:lineChart>
        <c:grouping val="standard"/>
        <c:varyColors val="0"/>
        <c:ser>
          <c:idx val="2"/>
          <c:order val="2"/>
          <c:tx>
            <c:strRef>
              <c:f>Chart!$E$2</c:f>
              <c:strCache>
                <c:ptCount val="1"/>
                <c:pt idx="0">
                  <c:v>Education and Related Expenditures</c:v>
                </c:pt>
              </c:strCache>
            </c:strRef>
          </c:tx>
          <c:spPr>
            <a:ln w="28575" cap="rnd">
              <a:noFill/>
              <a:round/>
            </a:ln>
            <a:effectLst/>
          </c:spPr>
          <c:marker>
            <c:symbol val="none"/>
          </c:marker>
          <c:dLbls>
            <c:dLbl>
              <c:idx val="0"/>
              <c:layout>
                <c:manualLayout>
                  <c:x val="-2.9940119760479042E-2"/>
                  <c:y val="-3.7491479209270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98-4AE3-BE26-7D8E287C2B5D}"/>
                </c:ext>
              </c:extLst>
            </c:dLbl>
            <c:dLbl>
              <c:idx val="1"/>
              <c:layout>
                <c:manualLayout>
                  <c:x val="-3.2791559737667522E-2"/>
                  <c:y val="-3.4083162917518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98-4AE3-BE26-7D8E287C2B5D}"/>
                </c:ext>
              </c:extLst>
            </c:dLbl>
            <c:dLbl>
              <c:idx val="2"/>
              <c:layout>
                <c:manualLayout>
                  <c:x val="-3.4217279726261818E-2"/>
                  <c:y val="-3.4083162917518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98-4AE3-BE26-7D8E287C2B5D}"/>
                </c:ext>
              </c:extLst>
            </c:dLbl>
            <c:dLbl>
              <c:idx val="3"/>
              <c:layout>
                <c:manualLayout>
                  <c:x val="-2.9940119760479094E-2"/>
                  <c:y val="-4.0899795501022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98-4AE3-BE26-7D8E287C2B5D}"/>
                </c:ext>
              </c:extLst>
            </c:dLbl>
            <c:dLbl>
              <c:idx val="4"/>
              <c:layout>
                <c:manualLayout>
                  <c:x val="-3.2791559737667522E-2"/>
                  <c:y val="-3.4083162917518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98-4AE3-BE26-7D8E287C2B5D}"/>
                </c:ext>
              </c:extLst>
            </c:dLbl>
            <c:dLbl>
              <c:idx val="5"/>
              <c:layout>
                <c:manualLayout>
                  <c:x val="-3.7068719703450347E-2"/>
                  <c:y val="-3.4083162917518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98-4AE3-BE26-7D8E287C2B5D}"/>
                </c:ext>
              </c:extLst>
            </c:dLbl>
            <c:dLbl>
              <c:idx val="6"/>
              <c:layout>
                <c:manualLayout>
                  <c:x val="-3.4217279726261762E-2"/>
                  <c:y val="-3.4083162917518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98-4AE3-BE26-7D8E287C2B5D}"/>
                </c:ext>
              </c:extLst>
            </c:dLbl>
            <c:dLbl>
              <c:idx val="7"/>
              <c:layout>
                <c:manualLayout>
                  <c:x val="-3.4217279726261762E-2"/>
                  <c:y val="-3.7491479209270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98-4AE3-BE26-7D8E287C2B5D}"/>
                </c:ext>
              </c:extLst>
            </c:dLbl>
            <c:dLbl>
              <c:idx val="8"/>
              <c:layout>
                <c:manualLayout>
                  <c:x val="-3.279155973766773E-2"/>
                  <c:y val="-3.0674846625766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98-4AE3-BE26-7D8E287C2B5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Chart!$A$3:$B$11</c:f>
              <c:multiLvlStrCache>
                <c:ptCount val="9"/>
                <c:lvl>
                  <c:pt idx="0">
                    <c:v>2005-06</c:v>
                  </c:pt>
                  <c:pt idx="1">
                    <c:v>2010-11</c:v>
                  </c:pt>
                  <c:pt idx="2">
                    <c:v>2015-16</c:v>
                  </c:pt>
                  <c:pt idx="3">
                    <c:v>2005-06</c:v>
                  </c:pt>
                  <c:pt idx="4">
                    <c:v>2010-11</c:v>
                  </c:pt>
                  <c:pt idx="5">
                    <c:v>2015-16</c:v>
                  </c:pt>
                  <c:pt idx="6">
                    <c:v>2005-06</c:v>
                  </c:pt>
                  <c:pt idx="7">
                    <c:v>2010-11</c:v>
                  </c:pt>
                  <c:pt idx="8">
                    <c:v>2015-16</c:v>
                  </c:pt>
                </c:lvl>
                <c:lvl>
                  <c:pt idx="0">
                    <c:v>Private Nonprofit Doctoral</c:v>
                  </c:pt>
                  <c:pt idx="3">
                    <c:v>Private Nonprofit Master's</c:v>
                  </c:pt>
                  <c:pt idx="6">
                    <c:v>Private Nonprofit Bachelor's</c:v>
                  </c:pt>
                </c:lvl>
              </c:multiLvlStrCache>
            </c:multiLvlStrRef>
          </c:cat>
          <c:val>
            <c:numRef>
              <c:f>Chart!$E$3:$E$11</c:f>
              <c:numCache>
                <c:formatCode>"$"#,##0</c:formatCode>
                <c:ptCount val="9"/>
                <c:pt idx="0">
                  <c:v>38000</c:v>
                </c:pt>
                <c:pt idx="1">
                  <c:v>39980</c:v>
                </c:pt>
                <c:pt idx="2">
                  <c:v>44610</c:v>
                </c:pt>
                <c:pt idx="3">
                  <c:v>16620</c:v>
                </c:pt>
                <c:pt idx="4">
                  <c:v>17100</c:v>
                </c:pt>
                <c:pt idx="5">
                  <c:v>18500</c:v>
                </c:pt>
                <c:pt idx="6">
                  <c:v>24420</c:v>
                </c:pt>
                <c:pt idx="7">
                  <c:v>24410</c:v>
                </c:pt>
                <c:pt idx="8">
                  <c:v>26540</c:v>
                </c:pt>
              </c:numCache>
            </c:numRef>
          </c:val>
          <c:smooth val="0"/>
          <c:extLst>
            <c:ext xmlns:c16="http://schemas.microsoft.com/office/drawing/2014/chart" uri="{C3380CC4-5D6E-409C-BE32-E72D297353CC}">
              <c16:uniqueId val="{0000000B-5698-4AE3-BE26-7D8E287C2B5D}"/>
            </c:ext>
          </c:extLst>
        </c:ser>
        <c:dLbls>
          <c:showLegendKey val="0"/>
          <c:showVal val="1"/>
          <c:showCatName val="0"/>
          <c:showSerName val="0"/>
          <c:showPercent val="0"/>
          <c:showBubbleSize val="0"/>
        </c:dLbls>
        <c:marker val="1"/>
        <c:smooth val="0"/>
        <c:axId val="706963336"/>
        <c:axId val="706966288"/>
      </c:lineChart>
      <c:catAx>
        <c:axId val="70696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706966288"/>
        <c:crosses val="autoZero"/>
        <c:auto val="1"/>
        <c:lblAlgn val="ctr"/>
        <c:lblOffset val="100"/>
        <c:noMultiLvlLbl val="0"/>
      </c:catAx>
      <c:valAx>
        <c:axId val="706966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solidFill>
                <a:latin typeface="Georgia" panose="02040502050405020303" pitchFamily="18" charset="0"/>
                <a:ea typeface="+mn-ea"/>
                <a:cs typeface="+mn-cs"/>
              </a:defRPr>
            </a:pPr>
            <a:endParaRPr lang="en-US"/>
          </a:p>
        </c:txPr>
        <c:crossAx val="706963336"/>
        <c:crosses val="autoZero"/>
        <c:crossBetween val="between"/>
      </c:valAx>
      <c:spPr>
        <a:noFill/>
        <a:ln>
          <a:noFill/>
        </a:ln>
        <a:effectLst/>
      </c:spPr>
    </c:plotArea>
    <c:legend>
      <c:legendPos val="b"/>
      <c:layout>
        <c:manualLayout>
          <c:xMode val="edge"/>
          <c:yMode val="edge"/>
          <c:x val="5.8166597356077265E-2"/>
          <c:y val="0.93770471670843025"/>
          <c:w val="0.78930293360975279"/>
          <c:h val="4.5403661004204725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effectLst/>
                <a:latin typeface="Georgia" panose="02040502050405020303" pitchFamily="18" charset="0"/>
              </a:rPr>
              <a:t>Subsidy as a Percentage of Education and Related Expenses in Selected Years over the Last Decade </a:t>
            </a:r>
          </a:p>
          <a:p>
            <a:pPr>
              <a:defRPr/>
            </a:pPr>
            <a:r>
              <a:rPr lang="en-US" sz="1800" b="1" i="0" baseline="0" dirty="0">
                <a:effectLst/>
                <a:latin typeface="Georgia" panose="02040502050405020303" pitchFamily="18" charset="0"/>
              </a:rPr>
              <a:t>Private Non-Profit Institutions</a:t>
            </a:r>
            <a:endParaRPr lang="en-US" sz="1800" dirty="0">
              <a:effectLst/>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
          <c:y val="0.1820596652243939"/>
          <c:w val="0.96822605399887729"/>
          <c:h val="0.74897832527312969"/>
        </c:manualLayout>
      </c:layout>
      <c:barChart>
        <c:barDir val="col"/>
        <c:grouping val="stacked"/>
        <c:varyColors val="0"/>
        <c:ser>
          <c:idx val="0"/>
          <c:order val="0"/>
          <c:tx>
            <c:strRef>
              <c:f>'Page 27'!$L$2:$L$3</c:f>
              <c:strCache>
                <c:ptCount val="2"/>
                <c:pt idx="0">
                  <c:v>Private Nonprofit</c:v>
                </c:pt>
                <c:pt idx="1">
                  <c:v>Doctoral</c:v>
                </c:pt>
              </c:strCache>
            </c:strRef>
          </c:tx>
          <c:spPr>
            <a:solidFill>
              <a:srgbClr val="0070C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'Page 27'!$K$4:$K$6</c:f>
              <c:strCache>
                <c:ptCount val="3"/>
                <c:pt idx="0">
                  <c:v>2005-06</c:v>
                </c:pt>
                <c:pt idx="1">
                  <c:v>2010-11</c:v>
                </c:pt>
                <c:pt idx="2">
                  <c:v>2015-16</c:v>
                </c:pt>
              </c:strCache>
            </c:strRef>
          </c:cat>
          <c:val>
            <c:numRef>
              <c:f>'Page 27'!$L$4:$L$6</c:f>
              <c:numCache>
                <c:formatCode>0%</c:formatCode>
                <c:ptCount val="3"/>
                <c:pt idx="0">
                  <c:v>0.45</c:v>
                </c:pt>
                <c:pt idx="1">
                  <c:v>0.45</c:v>
                </c:pt>
                <c:pt idx="2">
                  <c:v>0.46</c:v>
                </c:pt>
              </c:numCache>
            </c:numRef>
          </c:val>
          <c:extLst>
            <c:ext xmlns:c16="http://schemas.microsoft.com/office/drawing/2014/chart" uri="{C3380CC4-5D6E-409C-BE32-E72D297353CC}">
              <c16:uniqueId val="{00000000-3CC6-4A3C-BE74-B2F47BC3D909}"/>
            </c:ext>
          </c:extLst>
        </c:ser>
        <c:ser>
          <c:idx val="1"/>
          <c:order val="1"/>
          <c:tx>
            <c:strRef>
              <c:f>'Page 27'!$M$2:$M$3</c:f>
              <c:strCache>
                <c:ptCount val="2"/>
                <c:pt idx="0">
                  <c:v>Private Nonprofit</c:v>
                </c:pt>
                <c:pt idx="1">
                  <c:v>Master’s</c:v>
                </c:pt>
              </c:strCache>
            </c:strRef>
          </c:tx>
          <c:spPr>
            <a:solidFill>
              <a:srgbClr val="EF396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'Page 27'!$K$4:$K$6</c:f>
              <c:strCache>
                <c:ptCount val="3"/>
                <c:pt idx="0">
                  <c:v>2005-06</c:v>
                </c:pt>
                <c:pt idx="1">
                  <c:v>2010-11</c:v>
                </c:pt>
                <c:pt idx="2">
                  <c:v>2015-16</c:v>
                </c:pt>
              </c:strCache>
            </c:strRef>
          </c:cat>
          <c:val>
            <c:numRef>
              <c:f>'Page 27'!$M$4:$M$6</c:f>
              <c:numCache>
                <c:formatCode>0%</c:formatCode>
                <c:ptCount val="3"/>
                <c:pt idx="0">
                  <c:v>0.13</c:v>
                </c:pt>
                <c:pt idx="1">
                  <c:v>0.1</c:v>
                </c:pt>
                <c:pt idx="2">
                  <c:v>0.14000000000000001</c:v>
                </c:pt>
              </c:numCache>
            </c:numRef>
          </c:val>
          <c:extLst>
            <c:ext xmlns:c16="http://schemas.microsoft.com/office/drawing/2014/chart" uri="{C3380CC4-5D6E-409C-BE32-E72D297353CC}">
              <c16:uniqueId val="{00000001-3CC6-4A3C-BE74-B2F47BC3D909}"/>
            </c:ext>
          </c:extLst>
        </c:ser>
        <c:ser>
          <c:idx val="2"/>
          <c:order val="2"/>
          <c:tx>
            <c:strRef>
              <c:f>'Page 27'!$N$2:$N$3</c:f>
              <c:strCache>
                <c:ptCount val="2"/>
                <c:pt idx="0">
                  <c:v>Private Nonprofit</c:v>
                </c:pt>
                <c:pt idx="1">
                  <c:v>Bachelor’s</c:v>
                </c:pt>
              </c:strCache>
            </c:strRef>
          </c:tx>
          <c:spPr>
            <a:solidFill>
              <a:srgbClr val="FFC611"/>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'Page 27'!$K$4:$K$6</c:f>
              <c:strCache>
                <c:ptCount val="3"/>
                <c:pt idx="0">
                  <c:v>2005-06</c:v>
                </c:pt>
                <c:pt idx="1">
                  <c:v>2010-11</c:v>
                </c:pt>
                <c:pt idx="2">
                  <c:v>2015-16</c:v>
                </c:pt>
              </c:strCache>
            </c:strRef>
          </c:cat>
          <c:val>
            <c:numRef>
              <c:f>'Page 27'!$N$4:$N$6</c:f>
              <c:numCache>
                <c:formatCode>0%</c:formatCode>
                <c:ptCount val="3"/>
                <c:pt idx="0">
                  <c:v>0.37</c:v>
                </c:pt>
                <c:pt idx="1">
                  <c:v>0.34</c:v>
                </c:pt>
                <c:pt idx="2">
                  <c:v>0.39</c:v>
                </c:pt>
              </c:numCache>
            </c:numRef>
          </c:val>
          <c:extLst>
            <c:ext xmlns:c16="http://schemas.microsoft.com/office/drawing/2014/chart" uri="{C3380CC4-5D6E-409C-BE32-E72D297353CC}">
              <c16:uniqueId val="{00000002-3CC6-4A3C-BE74-B2F47BC3D909}"/>
            </c:ext>
          </c:extLst>
        </c:ser>
        <c:dLbls>
          <c:dLblPos val="ctr"/>
          <c:showLegendKey val="0"/>
          <c:showVal val="1"/>
          <c:showCatName val="0"/>
          <c:showSerName val="0"/>
          <c:showPercent val="0"/>
          <c:showBubbleSize val="0"/>
        </c:dLbls>
        <c:gapWidth val="150"/>
        <c:overlap val="100"/>
        <c:axId val="811297128"/>
        <c:axId val="811297784"/>
      </c:barChart>
      <c:catAx>
        <c:axId val="8112971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ysClr val="windowText" lastClr="000000"/>
                </a:solidFill>
                <a:latin typeface="Georgia" panose="02040502050405020303" pitchFamily="18" charset="0"/>
                <a:ea typeface="+mn-ea"/>
                <a:cs typeface="+mn-cs"/>
              </a:defRPr>
            </a:pPr>
            <a:endParaRPr lang="en-US"/>
          </a:p>
        </c:txPr>
        <c:crossAx val="811297784"/>
        <c:crosses val="autoZero"/>
        <c:auto val="1"/>
        <c:lblAlgn val="ctr"/>
        <c:lblOffset val="100"/>
        <c:noMultiLvlLbl val="0"/>
      </c:catAx>
      <c:valAx>
        <c:axId val="8112977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11297128"/>
        <c:crosses val="autoZero"/>
        <c:crossBetween val="between"/>
      </c:valAx>
      <c:spPr>
        <a:solidFill>
          <a:schemeClr val="bg1"/>
        </a:solidFill>
        <a:ln>
          <a:noFill/>
        </a:ln>
        <a:effectLst/>
      </c:spPr>
    </c:plotArea>
    <c:legend>
      <c:legendPos val="t"/>
      <c:layout>
        <c:manualLayout>
          <c:xMode val="edge"/>
          <c:yMode val="edge"/>
          <c:x val="6.5492766821540968E-2"/>
          <c:y val="0.21821422041879893"/>
          <c:w val="0.87912435826636615"/>
          <c:h val="3.635619740385144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US" sz="1800" b="1" dirty="0">
                <a:effectLst>
                  <a:outerShdw blurRad="38100" dist="38100" dir="2700000" algn="tl">
                    <a:srgbClr val="000000">
                      <a:alpha val="43137"/>
                    </a:srgbClr>
                  </a:outerShdw>
                </a:effectLst>
              </a:rPr>
              <a:t>Rate of Population Growth in Various Age Groups Within the State of California from 2020</a:t>
            </a:r>
            <a:r>
              <a:rPr lang="en-US" sz="1800" b="1" baseline="0" dirty="0">
                <a:effectLst>
                  <a:outerShdw blurRad="38100" dist="38100" dir="2700000" algn="tl">
                    <a:srgbClr val="000000">
                      <a:alpha val="43137"/>
                    </a:srgbClr>
                  </a:outerShdw>
                </a:effectLst>
              </a:rPr>
              <a:t> to 20</a:t>
            </a:r>
            <a:r>
              <a:rPr lang="en-US" sz="1800" b="1" dirty="0">
                <a:effectLst>
                  <a:outerShdw blurRad="38100" dist="38100" dir="2700000" algn="tl">
                    <a:srgbClr val="000000">
                      <a:alpha val="43137"/>
                    </a:srgbClr>
                  </a:outerShdw>
                </a:effectLst>
              </a:rPr>
              <a:t>60</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manualLayout>
          <c:layoutTarget val="inner"/>
          <c:xMode val="edge"/>
          <c:yMode val="edge"/>
          <c:x val="6.2804514451494931E-2"/>
          <c:y val="0.17710216355539696"/>
          <c:w val="0.91743669833352948"/>
          <c:h val="0.72971410937889669"/>
        </c:manualLayout>
      </c:layout>
      <c:barChart>
        <c:barDir val="col"/>
        <c:grouping val="clustered"/>
        <c:varyColors val="0"/>
        <c:ser>
          <c:idx val="0"/>
          <c:order val="0"/>
          <c:tx>
            <c:strRef>
              <c:f>'Caculated Date State'!$B$31</c:f>
              <c:strCache>
                <c:ptCount val="1"/>
                <c:pt idx="0">
                  <c:v>Growth 2020-60</c:v>
                </c:pt>
              </c:strCache>
            </c:strRef>
          </c:tx>
          <c:spPr>
            <a:solidFill>
              <a:schemeClr val="accent1"/>
            </a:solidFill>
            <a:ln>
              <a:noFill/>
            </a:ln>
            <a:effectLst/>
          </c:spPr>
          <c:invertIfNegative val="0"/>
          <c:dLbls>
            <c:dLbl>
              <c:idx val="0"/>
              <c:layout>
                <c:manualLayout>
                  <c:x val="4.3110081196310379E-2"/>
                  <c:y val="3.20953540332361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B8-4F80-8D4D-AF2D473E6F0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'Caculated Date State'!$A$32:$A$36</c:f>
              <c:strCache>
                <c:ptCount val="5"/>
                <c:pt idx="0">
                  <c:v>0-15</c:v>
                </c:pt>
                <c:pt idx="1">
                  <c:v>16-64</c:v>
                </c:pt>
                <c:pt idx="2">
                  <c:v>65-84</c:v>
                </c:pt>
                <c:pt idx="3">
                  <c:v>65+</c:v>
                </c:pt>
                <c:pt idx="4">
                  <c:v>85 +</c:v>
                </c:pt>
              </c:strCache>
            </c:strRef>
          </c:cat>
          <c:val>
            <c:numRef>
              <c:f>'Caculated Date State'!$B$32:$B$36</c:f>
              <c:numCache>
                <c:formatCode>0%</c:formatCode>
                <c:ptCount val="5"/>
                <c:pt idx="0">
                  <c:v>-1.3003466816185532E-2</c:v>
                </c:pt>
                <c:pt idx="1">
                  <c:v>0.12298854945409024</c:v>
                </c:pt>
                <c:pt idx="2">
                  <c:v>0.75822255870656818</c:v>
                </c:pt>
                <c:pt idx="3">
                  <c:v>1.1015602104829803</c:v>
                </c:pt>
                <c:pt idx="4">
                  <c:v>3.5305229494769494</c:v>
                </c:pt>
              </c:numCache>
            </c:numRef>
          </c:val>
          <c:extLst>
            <c:ext xmlns:c16="http://schemas.microsoft.com/office/drawing/2014/chart" uri="{C3380CC4-5D6E-409C-BE32-E72D297353CC}">
              <c16:uniqueId val="{00000001-89B8-4F80-8D4D-AF2D473E6F0F}"/>
            </c:ext>
          </c:extLst>
        </c:ser>
        <c:dLbls>
          <c:showLegendKey val="0"/>
          <c:showVal val="0"/>
          <c:showCatName val="0"/>
          <c:showSerName val="0"/>
          <c:showPercent val="0"/>
          <c:showBubbleSize val="0"/>
        </c:dLbls>
        <c:gapWidth val="219"/>
        <c:overlap val="-27"/>
        <c:axId val="1994432607"/>
        <c:axId val="1906520175"/>
      </c:barChart>
      <c:catAx>
        <c:axId val="199443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520175"/>
        <c:crosses val="autoZero"/>
        <c:auto val="1"/>
        <c:lblAlgn val="ctr"/>
        <c:lblOffset val="100"/>
        <c:noMultiLvlLbl val="0"/>
      </c:catAx>
      <c:valAx>
        <c:axId val="1906520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4432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solidFill>
                  <a:sysClr val="windowText" lastClr="000000"/>
                </a:solidFill>
                <a:latin typeface="Georgia" panose="02040502050405020303" pitchFamily="18" charset="0"/>
              </a:rPr>
              <a:t>Postsecondary Fall Enrollment by Attendance Status and Level of Enrollment (with Percentage of All Students Enrolled in Each Sector), 2000 to 2016, Selected Years</a:t>
            </a:r>
          </a:p>
        </c:rich>
      </c:tx>
      <c:overlay val="0"/>
      <c:spPr>
        <a:noFill/>
        <a:ln>
          <a:solidFill>
            <a:srgbClr val="00206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4"/>
          <c:order val="4"/>
          <c:tx>
            <c:strRef>
              <c:f>'Page 30'!$G$2</c:f>
              <c:strCache>
                <c:ptCount val="1"/>
                <c:pt idx="0">
                  <c:v>Undergraduate Full-Time</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'Page 30'!$A$11:$B$18</c:f>
              <c:multiLvlStrCache>
                <c:ptCount val="8"/>
                <c:lvl>
                  <c:pt idx="0">
                    <c:v>2000 (20%)</c:v>
                  </c:pt>
                  <c:pt idx="1">
                    <c:v>2005 (19%)</c:v>
                  </c:pt>
                  <c:pt idx="2">
                    <c:v>2010 (18%)</c:v>
                  </c:pt>
                  <c:pt idx="3">
                    <c:v>2016 (20%)</c:v>
                  </c:pt>
                  <c:pt idx="4">
                    <c:v>2000 (3%)</c:v>
                  </c:pt>
                  <c:pt idx="5">
                    <c:v>2005 (6%)</c:v>
                  </c:pt>
                  <c:pt idx="6">
                    <c:v>2010 (10%)</c:v>
                  </c:pt>
                  <c:pt idx="7">
                    <c:v>2016 (6%)</c:v>
                  </c:pt>
                </c:lvl>
                <c:lvl>
                  <c:pt idx="0">
                    <c:v>Private Nonprofit Four-Year</c:v>
                  </c:pt>
                  <c:pt idx="4">
                    <c:v>For-Profit</c:v>
                  </c:pt>
                </c:lvl>
              </c:multiLvlStrCache>
            </c:multiLvlStrRef>
          </c:cat>
          <c:val>
            <c:numRef>
              <c:f>'Page 30'!$G$11:$G$18</c:f>
              <c:numCache>
                <c:formatCode>0%</c:formatCode>
                <c:ptCount val="8"/>
                <c:pt idx="0">
                  <c:v>0.57287643395608001</c:v>
                </c:pt>
                <c:pt idx="1">
                  <c:v>0.57367702050663449</c:v>
                </c:pt>
                <c:pt idx="2">
                  <c:v>0.5708841562669561</c:v>
                </c:pt>
                <c:pt idx="3">
                  <c:v>0.55850919305413682</c:v>
                </c:pt>
                <c:pt idx="4">
                  <c:v>0.73676222222222221</c:v>
                </c:pt>
                <c:pt idx="5">
                  <c:v>0.69423541048466864</c:v>
                </c:pt>
                <c:pt idx="6">
                  <c:v>0.62655561047948594</c:v>
                </c:pt>
                <c:pt idx="7">
                  <c:v>0.52230508474576276</c:v>
                </c:pt>
              </c:numCache>
            </c:numRef>
          </c:val>
          <c:extLst>
            <c:ext xmlns:c16="http://schemas.microsoft.com/office/drawing/2014/chart" uri="{C3380CC4-5D6E-409C-BE32-E72D297353CC}">
              <c16:uniqueId val="{00000000-63A9-4B2D-94EE-E3E85C6B4A5C}"/>
            </c:ext>
          </c:extLst>
        </c:ser>
        <c:ser>
          <c:idx val="5"/>
          <c:order val="5"/>
          <c:tx>
            <c:strRef>
              <c:f>'Page 30'!$H$2</c:f>
              <c:strCache>
                <c:ptCount val="1"/>
                <c:pt idx="0">
                  <c:v>Undergradute Part-Time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'Page 30'!$A$11:$B$18</c:f>
              <c:multiLvlStrCache>
                <c:ptCount val="8"/>
                <c:lvl>
                  <c:pt idx="0">
                    <c:v>2000 (20%)</c:v>
                  </c:pt>
                  <c:pt idx="1">
                    <c:v>2005 (19%)</c:v>
                  </c:pt>
                  <c:pt idx="2">
                    <c:v>2010 (18%)</c:v>
                  </c:pt>
                  <c:pt idx="3">
                    <c:v>2016 (20%)</c:v>
                  </c:pt>
                  <c:pt idx="4">
                    <c:v>2000 (3%)</c:v>
                  </c:pt>
                  <c:pt idx="5">
                    <c:v>2005 (6%)</c:v>
                  </c:pt>
                  <c:pt idx="6">
                    <c:v>2010 (10%)</c:v>
                  </c:pt>
                  <c:pt idx="7">
                    <c:v>2016 (6%)</c:v>
                  </c:pt>
                </c:lvl>
                <c:lvl>
                  <c:pt idx="0">
                    <c:v>Private Nonprofit Four-Year</c:v>
                  </c:pt>
                  <c:pt idx="4">
                    <c:v>For-Profit</c:v>
                  </c:pt>
                </c:lvl>
              </c:multiLvlStrCache>
            </c:multiLvlStrRef>
          </c:cat>
          <c:val>
            <c:numRef>
              <c:f>'Page 30'!$H$11:$H$18</c:f>
              <c:numCache>
                <c:formatCode>0%</c:formatCode>
                <c:ptCount val="8"/>
                <c:pt idx="0">
                  <c:v>0.13323172730252375</c:v>
                </c:pt>
                <c:pt idx="1">
                  <c:v>0.11411459589867309</c:v>
                </c:pt>
                <c:pt idx="2">
                  <c:v>0.1040113944655453</c:v>
                </c:pt>
                <c:pt idx="3">
                  <c:v>0.11922880490296221</c:v>
                </c:pt>
                <c:pt idx="4">
                  <c:v>0.15855111111111111</c:v>
                </c:pt>
                <c:pt idx="5">
                  <c:v>0.14440553907022749</c:v>
                </c:pt>
                <c:pt idx="6">
                  <c:v>0.22684725654967869</c:v>
                </c:pt>
                <c:pt idx="7">
                  <c:v>0.25342118644067796</c:v>
                </c:pt>
              </c:numCache>
            </c:numRef>
          </c:val>
          <c:extLst>
            <c:ext xmlns:c16="http://schemas.microsoft.com/office/drawing/2014/chart" uri="{C3380CC4-5D6E-409C-BE32-E72D297353CC}">
              <c16:uniqueId val="{00000001-63A9-4B2D-94EE-E3E85C6B4A5C}"/>
            </c:ext>
          </c:extLst>
        </c:ser>
        <c:ser>
          <c:idx val="6"/>
          <c:order val="6"/>
          <c:tx>
            <c:strRef>
              <c:f>'Page 30'!$I$2</c:f>
              <c:strCache>
                <c:ptCount val="1"/>
                <c:pt idx="0">
                  <c:v>All Graduate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'Page 30'!$A$11:$B$18</c:f>
              <c:multiLvlStrCache>
                <c:ptCount val="8"/>
                <c:lvl>
                  <c:pt idx="0">
                    <c:v>2000 (20%)</c:v>
                  </c:pt>
                  <c:pt idx="1">
                    <c:v>2005 (19%)</c:v>
                  </c:pt>
                  <c:pt idx="2">
                    <c:v>2010 (18%)</c:v>
                  </c:pt>
                  <c:pt idx="3">
                    <c:v>2016 (20%)</c:v>
                  </c:pt>
                  <c:pt idx="4">
                    <c:v>2000 (3%)</c:v>
                  </c:pt>
                  <c:pt idx="5">
                    <c:v>2005 (6%)</c:v>
                  </c:pt>
                  <c:pt idx="6">
                    <c:v>2010 (10%)</c:v>
                  </c:pt>
                  <c:pt idx="7">
                    <c:v>2016 (6%)</c:v>
                  </c:pt>
                </c:lvl>
                <c:lvl>
                  <c:pt idx="0">
                    <c:v>Private Nonprofit Four-Year</c:v>
                  </c:pt>
                  <c:pt idx="4">
                    <c:v>For-Profit</c:v>
                  </c:pt>
                </c:lvl>
              </c:multiLvlStrCache>
            </c:multiLvlStrRef>
          </c:cat>
          <c:val>
            <c:numRef>
              <c:f>'Page 30'!$I$11:$I$18</c:f>
              <c:numCache>
                <c:formatCode>0%</c:formatCode>
                <c:ptCount val="8"/>
                <c:pt idx="0">
                  <c:v>0.29375254015077024</c:v>
                </c:pt>
                <c:pt idx="1">
                  <c:v>0.31217732207478888</c:v>
                </c:pt>
                <c:pt idx="2">
                  <c:v>0.32507460661964188</c:v>
                </c:pt>
                <c:pt idx="3">
                  <c:v>0.32216062308478038</c:v>
                </c:pt>
                <c:pt idx="4">
                  <c:v>0.10487333333333333</c:v>
                </c:pt>
                <c:pt idx="5">
                  <c:v>0.1613086053412463</c:v>
                </c:pt>
                <c:pt idx="6">
                  <c:v>0.14649085516559565</c:v>
                </c:pt>
                <c:pt idx="7">
                  <c:v>0.22448135593220339</c:v>
                </c:pt>
              </c:numCache>
            </c:numRef>
          </c:val>
          <c:extLst>
            <c:ext xmlns:c16="http://schemas.microsoft.com/office/drawing/2014/chart" uri="{C3380CC4-5D6E-409C-BE32-E72D297353CC}">
              <c16:uniqueId val="{00000002-63A9-4B2D-94EE-E3E85C6B4A5C}"/>
            </c:ext>
          </c:extLst>
        </c:ser>
        <c:dLbls>
          <c:dLblPos val="outEnd"/>
          <c:showLegendKey val="0"/>
          <c:showVal val="1"/>
          <c:showCatName val="0"/>
          <c:showSerName val="0"/>
          <c:showPercent val="0"/>
          <c:showBubbleSize val="0"/>
        </c:dLbls>
        <c:gapWidth val="6"/>
        <c:axId val="815845472"/>
        <c:axId val="815839568"/>
        <c:extLst>
          <c:ext xmlns:c15="http://schemas.microsoft.com/office/drawing/2012/chart" uri="{02D57815-91ED-43cb-92C2-25804820EDAC}">
            <c15:filteredBarSeries>
              <c15:ser>
                <c:idx val="0"/>
                <c:order val="0"/>
                <c:tx>
                  <c:strRef>
                    <c:extLst>
                      <c:ext uri="{02D57815-91ED-43cb-92C2-25804820EDAC}">
                        <c15:formulaRef>
                          <c15:sqref>'Page 30'!$C$2</c15:sqref>
                        </c15:formulaRef>
                      </c:ext>
                    </c:extLst>
                    <c:strCache>
                      <c:ptCount val="1"/>
                      <c:pt idx="0">
                        <c:v>Undergraduate Full-Time</c:v>
                      </c:pt>
                    </c:strCache>
                  </c:strRef>
                </c:tx>
                <c:spPr>
                  <a:solidFill>
                    <a:srgbClr val="F1A1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'Page 30'!$A$11:$B$18</c15:sqref>
                        </c15:formulaRef>
                      </c:ext>
                    </c:extLst>
                    <c:multiLvlStrCache>
                      <c:ptCount val="8"/>
                      <c:lvl>
                        <c:pt idx="0">
                          <c:v>2000 (20%)</c:v>
                        </c:pt>
                        <c:pt idx="1">
                          <c:v>2005 (19%)</c:v>
                        </c:pt>
                        <c:pt idx="2">
                          <c:v>2010 (18%)</c:v>
                        </c:pt>
                        <c:pt idx="3">
                          <c:v>2016 (20%)</c:v>
                        </c:pt>
                        <c:pt idx="4">
                          <c:v>2000 (3%)</c:v>
                        </c:pt>
                        <c:pt idx="5">
                          <c:v>2005 (6%)</c:v>
                        </c:pt>
                        <c:pt idx="6">
                          <c:v>2010 (10%)</c:v>
                        </c:pt>
                        <c:pt idx="7">
                          <c:v>2016 (6%)</c:v>
                        </c:pt>
                      </c:lvl>
                      <c:lvl>
                        <c:pt idx="0">
                          <c:v>Private Nonprofit Four-Year</c:v>
                        </c:pt>
                        <c:pt idx="4">
                          <c:v>For-Profit</c:v>
                        </c:pt>
                      </c:lvl>
                    </c:multiLvlStrCache>
                  </c:multiLvlStrRef>
                </c:cat>
                <c:val>
                  <c:numRef>
                    <c:extLst>
                      <c:ext uri="{02D57815-91ED-43cb-92C2-25804820EDAC}">
                        <c15:formulaRef>
                          <c15:sqref>'Page 30'!$C$11:$C$18</c15:sqref>
                        </c15:formulaRef>
                      </c:ext>
                    </c:extLst>
                    <c:numCache>
                      <c:formatCode>#,##0</c:formatCode>
                      <c:ptCount val="8"/>
                      <c:pt idx="0">
                        <c:v>1747846</c:v>
                      </c:pt>
                      <c:pt idx="1">
                        <c:v>1902313</c:v>
                      </c:pt>
                      <c:pt idx="2">
                        <c:v>2104279</c:v>
                      </c:pt>
                      <c:pt idx="3">
                        <c:v>2187122</c:v>
                      </c:pt>
                      <c:pt idx="4">
                        <c:v>331543</c:v>
                      </c:pt>
                      <c:pt idx="5">
                        <c:v>701872</c:v>
                      </c:pt>
                      <c:pt idx="6">
                        <c:v>1267522</c:v>
                      </c:pt>
                      <c:pt idx="7">
                        <c:v>616320</c:v>
                      </c:pt>
                    </c:numCache>
                  </c:numRef>
                </c:val>
                <c:extLst>
                  <c:ext xmlns:c16="http://schemas.microsoft.com/office/drawing/2014/chart" uri="{C3380CC4-5D6E-409C-BE32-E72D297353CC}">
                    <c16:uniqueId val="{00000003-63A9-4B2D-94EE-E3E85C6B4A5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'Page 30'!$D$2</c15:sqref>
                        </c15:formulaRef>
                      </c:ext>
                    </c:extLst>
                    <c:strCache>
                      <c:ptCount val="1"/>
                      <c:pt idx="0">
                        <c:v>Undergradute Part-Time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'Page 30'!$A$11:$B$18</c15:sqref>
                        </c15:formulaRef>
                      </c:ext>
                    </c:extLst>
                    <c:multiLvlStrCache>
                      <c:ptCount val="8"/>
                      <c:lvl>
                        <c:pt idx="0">
                          <c:v>2000 (20%)</c:v>
                        </c:pt>
                        <c:pt idx="1">
                          <c:v>2005 (19%)</c:v>
                        </c:pt>
                        <c:pt idx="2">
                          <c:v>2010 (18%)</c:v>
                        </c:pt>
                        <c:pt idx="3">
                          <c:v>2016 (20%)</c:v>
                        </c:pt>
                        <c:pt idx="4">
                          <c:v>2000 (3%)</c:v>
                        </c:pt>
                        <c:pt idx="5">
                          <c:v>2005 (6%)</c:v>
                        </c:pt>
                        <c:pt idx="6">
                          <c:v>2010 (10%)</c:v>
                        </c:pt>
                        <c:pt idx="7">
                          <c:v>2016 (6%)</c:v>
                        </c:pt>
                      </c:lvl>
                      <c:lvl>
                        <c:pt idx="0">
                          <c:v>Private Nonprofit Four-Year</c:v>
                        </c:pt>
                        <c:pt idx="4">
                          <c:v>For-Profit</c:v>
                        </c:pt>
                      </c:lvl>
                    </c:multiLvlStrCache>
                  </c:multiLvlStrRef>
                </c:cat>
                <c:val>
                  <c:numRef>
                    <c:extLst xmlns:c15="http://schemas.microsoft.com/office/drawing/2012/chart">
                      <c:ext xmlns:c15="http://schemas.microsoft.com/office/drawing/2012/chart" uri="{02D57815-91ED-43cb-92C2-25804820EDAC}">
                        <c15:formulaRef>
                          <c15:sqref>'Page 30'!$D$11:$D$18</c15:sqref>
                        </c15:formulaRef>
                      </c:ext>
                    </c:extLst>
                    <c:numCache>
                      <c:formatCode>#,##0</c:formatCode>
                      <c:ptCount val="8"/>
                      <c:pt idx="0">
                        <c:v>406490</c:v>
                      </c:pt>
                      <c:pt idx="1">
                        <c:v>378404</c:v>
                      </c:pt>
                      <c:pt idx="2">
                        <c:v>383386</c:v>
                      </c:pt>
                      <c:pt idx="3">
                        <c:v>466900</c:v>
                      </c:pt>
                      <c:pt idx="4">
                        <c:v>71348</c:v>
                      </c:pt>
                      <c:pt idx="5">
                        <c:v>145994</c:v>
                      </c:pt>
                      <c:pt idx="6">
                        <c:v>458912</c:v>
                      </c:pt>
                      <c:pt idx="7">
                        <c:v>299037</c:v>
                      </c:pt>
                    </c:numCache>
                  </c:numRef>
                </c:val>
                <c:extLst xmlns:c15="http://schemas.microsoft.com/office/drawing/2012/chart">
                  <c:ext xmlns:c16="http://schemas.microsoft.com/office/drawing/2014/chart" uri="{C3380CC4-5D6E-409C-BE32-E72D297353CC}">
                    <c16:uniqueId val="{00000004-63A9-4B2D-94EE-E3E85C6B4A5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'Page 30'!$E$2</c15:sqref>
                        </c15:formulaRef>
                      </c:ext>
                    </c:extLst>
                    <c:strCache>
                      <c:ptCount val="1"/>
                      <c:pt idx="0">
                        <c:v>All Graduate</c:v>
                      </c:pt>
                    </c:strCache>
                  </c:strRef>
                </c:tx>
                <c:spPr>
                  <a:solidFill>
                    <a:srgbClr val="FB7C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'Page 30'!$A$11:$B$18</c15:sqref>
                        </c15:formulaRef>
                      </c:ext>
                    </c:extLst>
                    <c:multiLvlStrCache>
                      <c:ptCount val="8"/>
                      <c:lvl>
                        <c:pt idx="0">
                          <c:v>2000 (20%)</c:v>
                        </c:pt>
                        <c:pt idx="1">
                          <c:v>2005 (19%)</c:v>
                        </c:pt>
                        <c:pt idx="2">
                          <c:v>2010 (18%)</c:v>
                        </c:pt>
                        <c:pt idx="3">
                          <c:v>2016 (20%)</c:v>
                        </c:pt>
                        <c:pt idx="4">
                          <c:v>2000 (3%)</c:v>
                        </c:pt>
                        <c:pt idx="5">
                          <c:v>2005 (6%)</c:v>
                        </c:pt>
                        <c:pt idx="6">
                          <c:v>2010 (10%)</c:v>
                        </c:pt>
                        <c:pt idx="7">
                          <c:v>2016 (6%)</c:v>
                        </c:pt>
                      </c:lvl>
                      <c:lvl>
                        <c:pt idx="0">
                          <c:v>Private Nonprofit Four-Year</c:v>
                        </c:pt>
                        <c:pt idx="4">
                          <c:v>For-Profit</c:v>
                        </c:pt>
                      </c:lvl>
                    </c:multiLvlStrCache>
                  </c:multiLvlStrRef>
                </c:cat>
                <c:val>
                  <c:numRef>
                    <c:extLst xmlns:c15="http://schemas.microsoft.com/office/drawing/2012/chart">
                      <c:ext xmlns:c15="http://schemas.microsoft.com/office/drawing/2012/chart" uri="{02D57815-91ED-43cb-92C2-25804820EDAC}">
                        <c15:formulaRef>
                          <c15:sqref>'Page 30'!$E$11:$E$18</c15:sqref>
                        </c15:formulaRef>
                      </c:ext>
                    </c:extLst>
                    <c:numCache>
                      <c:formatCode>#,##0</c:formatCode>
                      <c:ptCount val="8"/>
                      <c:pt idx="0">
                        <c:v>896239</c:v>
                      </c:pt>
                      <c:pt idx="1">
                        <c:v>1035180</c:v>
                      </c:pt>
                      <c:pt idx="2">
                        <c:v>1198225</c:v>
                      </c:pt>
                      <c:pt idx="3">
                        <c:v>1261581</c:v>
                      </c:pt>
                      <c:pt idx="4">
                        <c:v>47193</c:v>
                      </c:pt>
                      <c:pt idx="5">
                        <c:v>163083</c:v>
                      </c:pt>
                      <c:pt idx="6">
                        <c:v>296351</c:v>
                      </c:pt>
                      <c:pt idx="7">
                        <c:v>264888</c:v>
                      </c:pt>
                    </c:numCache>
                  </c:numRef>
                </c:val>
                <c:extLst xmlns:c15="http://schemas.microsoft.com/office/drawing/2012/chart">
                  <c:ext xmlns:c16="http://schemas.microsoft.com/office/drawing/2014/chart" uri="{C3380CC4-5D6E-409C-BE32-E72D297353CC}">
                    <c16:uniqueId val="{00000005-63A9-4B2D-94EE-E3E85C6B4A5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'Page 30'!$F$2</c15:sqref>
                        </c15:formulaRef>
                      </c:ext>
                    </c:extLst>
                    <c:strCache>
                      <c:ptCount val="1"/>
                      <c:pt idx="0">
                        <c:v>Total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'Page 30'!$A$11:$B$18</c15:sqref>
                        </c15:formulaRef>
                      </c:ext>
                    </c:extLst>
                    <c:multiLvlStrCache>
                      <c:ptCount val="8"/>
                      <c:lvl>
                        <c:pt idx="0">
                          <c:v>2000 (20%)</c:v>
                        </c:pt>
                        <c:pt idx="1">
                          <c:v>2005 (19%)</c:v>
                        </c:pt>
                        <c:pt idx="2">
                          <c:v>2010 (18%)</c:v>
                        </c:pt>
                        <c:pt idx="3">
                          <c:v>2016 (20%)</c:v>
                        </c:pt>
                        <c:pt idx="4">
                          <c:v>2000 (3%)</c:v>
                        </c:pt>
                        <c:pt idx="5">
                          <c:v>2005 (6%)</c:v>
                        </c:pt>
                        <c:pt idx="6">
                          <c:v>2010 (10%)</c:v>
                        </c:pt>
                        <c:pt idx="7">
                          <c:v>2016 (6%)</c:v>
                        </c:pt>
                      </c:lvl>
                      <c:lvl>
                        <c:pt idx="0">
                          <c:v>Private Nonprofit Four-Year</c:v>
                        </c:pt>
                        <c:pt idx="4">
                          <c:v>For-Profit</c:v>
                        </c:pt>
                      </c:lvl>
                    </c:multiLvlStrCache>
                  </c:multiLvlStrRef>
                </c:cat>
                <c:val>
                  <c:numRef>
                    <c:extLst xmlns:c15="http://schemas.microsoft.com/office/drawing/2012/chart">
                      <c:ext xmlns:c15="http://schemas.microsoft.com/office/drawing/2012/chart" uri="{02D57815-91ED-43cb-92C2-25804820EDAC}">
                        <c15:formulaRef>
                          <c15:sqref>'Page 30'!$F$11:$F$18</c15:sqref>
                        </c15:formulaRef>
                      </c:ext>
                    </c:extLst>
                    <c:numCache>
                      <c:formatCode>#,##0</c:formatCode>
                      <c:ptCount val="8"/>
                      <c:pt idx="0">
                        <c:v>3051000</c:v>
                      </c:pt>
                      <c:pt idx="1">
                        <c:v>3316000</c:v>
                      </c:pt>
                      <c:pt idx="2">
                        <c:v>3686000</c:v>
                      </c:pt>
                      <c:pt idx="3">
                        <c:v>3916000</c:v>
                      </c:pt>
                      <c:pt idx="4">
                        <c:v>450000</c:v>
                      </c:pt>
                      <c:pt idx="5">
                        <c:v>1011000</c:v>
                      </c:pt>
                      <c:pt idx="6">
                        <c:v>2023000</c:v>
                      </c:pt>
                      <c:pt idx="7">
                        <c:v>1180000</c:v>
                      </c:pt>
                    </c:numCache>
                  </c:numRef>
                </c:val>
                <c:extLst xmlns:c15="http://schemas.microsoft.com/office/drawing/2012/chart">
                  <c:ext xmlns:c16="http://schemas.microsoft.com/office/drawing/2014/chart" uri="{C3380CC4-5D6E-409C-BE32-E72D297353CC}">
                    <c16:uniqueId val="{00000006-63A9-4B2D-94EE-E3E85C6B4A5C}"/>
                  </c:ext>
                </c:extLst>
              </c15:ser>
            </c15:filteredBarSeries>
          </c:ext>
        </c:extLst>
      </c:barChart>
      <c:catAx>
        <c:axId val="815845472"/>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815839568"/>
        <c:crosses val="autoZero"/>
        <c:auto val="1"/>
        <c:lblAlgn val="ctr"/>
        <c:lblOffset val="100"/>
        <c:noMultiLvlLbl val="0"/>
      </c:catAx>
      <c:valAx>
        <c:axId val="815839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815845472"/>
        <c:crosses val="autoZero"/>
        <c:crossBetween val="between"/>
      </c:valAx>
      <c:spPr>
        <a:noFill/>
        <a:ln>
          <a:noFill/>
        </a:ln>
        <a:effectLst/>
      </c:spPr>
    </c:plotArea>
    <c:legend>
      <c:legendPos val="t"/>
      <c:layout>
        <c:manualLayout>
          <c:xMode val="edge"/>
          <c:yMode val="edge"/>
          <c:x val="0.13157142230377547"/>
          <c:y val="0.17208474361350357"/>
          <c:w val="0.85649006263597571"/>
          <c:h val="6.7329132567961691E-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800" b="1" dirty="0">
                <a:solidFill>
                  <a:sysClr val="windowText" lastClr="000000"/>
                </a:solidFill>
                <a:latin typeface="Georgia" panose="02040502050405020303" pitchFamily="18" charset="0"/>
              </a:rPr>
              <a:t>Average Salary of Full-Time Instructional Faculty, 2001-02 to 2016-17, Selected Years</a:t>
            </a:r>
          </a:p>
        </c:rich>
      </c:tx>
      <c:overlay val="0"/>
      <c:spPr>
        <a:noFill/>
        <a:ln>
          <a:solidFill>
            <a:srgbClr val="EF3964"/>
          </a:solid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'Page 33 _ Fig 1'!$C$2</c:f>
              <c:strCache>
                <c:ptCount val="1"/>
                <c:pt idx="0">
                  <c:v>2001-02</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5"/>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'Page 33 _ Fig 1'!$A$3:$B$10</c:f>
              <c:multiLvlStrCache>
                <c:ptCount val="8"/>
                <c:lvl>
                  <c:pt idx="0">
                    <c:v>Doctoral</c:v>
                  </c:pt>
                  <c:pt idx="1">
                    <c:v>Master's </c:v>
                  </c:pt>
                  <c:pt idx="2">
                    <c:v>Bachelor's</c:v>
                  </c:pt>
                  <c:pt idx="3">
                    <c:v>Doctoral</c:v>
                  </c:pt>
                  <c:pt idx="4">
                    <c:v>Master's </c:v>
                  </c:pt>
                  <c:pt idx="5">
                    <c:v>Bachelor's</c:v>
                  </c:pt>
                </c:lvl>
                <c:lvl>
                  <c:pt idx="0">
                    <c:v>Public Four-Year</c:v>
                  </c:pt>
                  <c:pt idx="3">
                    <c:v>Private Nonprofit Four-Year</c:v>
                  </c:pt>
                  <c:pt idx="6">
                    <c:v>Public Two-Year</c:v>
                  </c:pt>
                  <c:pt idx="7">
                    <c:v>For-Profit</c:v>
                  </c:pt>
                </c:lvl>
              </c:multiLvlStrCache>
            </c:multiLvlStrRef>
          </c:cat>
          <c:val>
            <c:numRef>
              <c:f>'Page 33 _ Fig 1'!$C$3:$C$10</c:f>
              <c:numCache>
                <c:formatCode>"$"#,##0</c:formatCode>
                <c:ptCount val="8"/>
                <c:pt idx="0">
                  <c:v>91480</c:v>
                </c:pt>
                <c:pt idx="1">
                  <c:v>75670</c:v>
                </c:pt>
                <c:pt idx="2">
                  <c:v>67990</c:v>
                </c:pt>
                <c:pt idx="3">
                  <c:v>108740</c:v>
                </c:pt>
                <c:pt idx="4">
                  <c:v>74380</c:v>
                </c:pt>
                <c:pt idx="5">
                  <c:v>69640</c:v>
                </c:pt>
                <c:pt idx="6">
                  <c:v>68930</c:v>
                </c:pt>
                <c:pt idx="7">
                  <c:v>45960</c:v>
                </c:pt>
              </c:numCache>
            </c:numRef>
          </c:val>
          <c:extLst>
            <c:ext xmlns:c16="http://schemas.microsoft.com/office/drawing/2014/chart" uri="{C3380CC4-5D6E-409C-BE32-E72D297353CC}">
              <c16:uniqueId val="{00000000-3BCD-4BE0-85CC-7F3E7843B516}"/>
            </c:ext>
          </c:extLst>
        </c:ser>
        <c:ser>
          <c:idx val="1"/>
          <c:order val="1"/>
          <c:tx>
            <c:strRef>
              <c:f>'Page 33 _ Fig 1'!$D$2</c:f>
              <c:strCache>
                <c:ptCount val="1"/>
                <c:pt idx="0">
                  <c:v>2006-07</c:v>
                </c:pt>
              </c:strCache>
            </c:strRef>
          </c:tx>
          <c:spPr>
            <a:solidFill>
              <a:srgbClr val="F94D49"/>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FF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'Page 33 _ Fig 1'!$A$3:$B$10</c:f>
              <c:multiLvlStrCache>
                <c:ptCount val="8"/>
                <c:lvl>
                  <c:pt idx="0">
                    <c:v>Doctoral</c:v>
                  </c:pt>
                  <c:pt idx="1">
                    <c:v>Master's </c:v>
                  </c:pt>
                  <c:pt idx="2">
                    <c:v>Bachelor's</c:v>
                  </c:pt>
                  <c:pt idx="3">
                    <c:v>Doctoral</c:v>
                  </c:pt>
                  <c:pt idx="4">
                    <c:v>Master's </c:v>
                  </c:pt>
                  <c:pt idx="5">
                    <c:v>Bachelor's</c:v>
                  </c:pt>
                </c:lvl>
                <c:lvl>
                  <c:pt idx="0">
                    <c:v>Public Four-Year</c:v>
                  </c:pt>
                  <c:pt idx="3">
                    <c:v>Private Nonprofit Four-Year</c:v>
                  </c:pt>
                  <c:pt idx="6">
                    <c:v>Public Two-Year</c:v>
                  </c:pt>
                  <c:pt idx="7">
                    <c:v>For-Profit</c:v>
                  </c:pt>
                </c:lvl>
              </c:multiLvlStrCache>
            </c:multiLvlStrRef>
          </c:cat>
          <c:val>
            <c:numRef>
              <c:f>'Page 33 _ Fig 1'!$D$3:$D$10</c:f>
              <c:numCache>
                <c:formatCode>"$"#,##0</c:formatCode>
                <c:ptCount val="8"/>
                <c:pt idx="0">
                  <c:v>91000</c:v>
                </c:pt>
                <c:pt idx="1">
                  <c:v>73700</c:v>
                </c:pt>
                <c:pt idx="2">
                  <c:v>69860</c:v>
                </c:pt>
                <c:pt idx="3">
                  <c:v>108000</c:v>
                </c:pt>
                <c:pt idx="4">
                  <c:v>73960</c:v>
                </c:pt>
                <c:pt idx="5">
                  <c:v>71570</c:v>
                </c:pt>
                <c:pt idx="6">
                  <c:v>67980</c:v>
                </c:pt>
                <c:pt idx="7">
                  <c:v>54480</c:v>
                </c:pt>
              </c:numCache>
            </c:numRef>
          </c:val>
          <c:extLst>
            <c:ext xmlns:c16="http://schemas.microsoft.com/office/drawing/2014/chart" uri="{C3380CC4-5D6E-409C-BE32-E72D297353CC}">
              <c16:uniqueId val="{00000001-3BCD-4BE0-85CC-7F3E7843B516}"/>
            </c:ext>
          </c:extLst>
        </c:ser>
        <c:ser>
          <c:idx val="2"/>
          <c:order val="2"/>
          <c:tx>
            <c:strRef>
              <c:f>'Page 33 _ Fig 1'!$E$2</c:f>
              <c:strCache>
                <c:ptCount val="1"/>
                <c:pt idx="0">
                  <c:v>2011-12</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4"/>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'Page 33 _ Fig 1'!$A$3:$B$10</c:f>
              <c:multiLvlStrCache>
                <c:ptCount val="8"/>
                <c:lvl>
                  <c:pt idx="0">
                    <c:v>Doctoral</c:v>
                  </c:pt>
                  <c:pt idx="1">
                    <c:v>Master's </c:v>
                  </c:pt>
                  <c:pt idx="2">
                    <c:v>Bachelor's</c:v>
                  </c:pt>
                  <c:pt idx="3">
                    <c:v>Doctoral</c:v>
                  </c:pt>
                  <c:pt idx="4">
                    <c:v>Master's </c:v>
                  </c:pt>
                  <c:pt idx="5">
                    <c:v>Bachelor's</c:v>
                  </c:pt>
                </c:lvl>
                <c:lvl>
                  <c:pt idx="0">
                    <c:v>Public Four-Year</c:v>
                  </c:pt>
                  <c:pt idx="3">
                    <c:v>Private Nonprofit Four-Year</c:v>
                  </c:pt>
                  <c:pt idx="6">
                    <c:v>Public Two-Year</c:v>
                  </c:pt>
                  <c:pt idx="7">
                    <c:v>For-Profit</c:v>
                  </c:pt>
                </c:lvl>
              </c:multiLvlStrCache>
            </c:multiLvlStrRef>
          </c:cat>
          <c:val>
            <c:numRef>
              <c:f>'Page 33 _ Fig 1'!$E$3:$E$10</c:f>
              <c:numCache>
                <c:formatCode>"$"#,##0</c:formatCode>
                <c:ptCount val="8"/>
                <c:pt idx="0">
                  <c:v>89500</c:v>
                </c:pt>
                <c:pt idx="1">
                  <c:v>72890</c:v>
                </c:pt>
                <c:pt idx="2">
                  <c:v>65110</c:v>
                </c:pt>
                <c:pt idx="3">
                  <c:v>104640</c:v>
                </c:pt>
                <c:pt idx="4">
                  <c:v>72250</c:v>
                </c:pt>
                <c:pt idx="5">
                  <c:v>71120</c:v>
                </c:pt>
                <c:pt idx="6">
                  <c:v>66630</c:v>
                </c:pt>
                <c:pt idx="7">
                  <c:v>57950</c:v>
                </c:pt>
              </c:numCache>
            </c:numRef>
          </c:val>
          <c:extLst>
            <c:ext xmlns:c16="http://schemas.microsoft.com/office/drawing/2014/chart" uri="{C3380CC4-5D6E-409C-BE32-E72D297353CC}">
              <c16:uniqueId val="{00000002-3BCD-4BE0-85CC-7F3E7843B516}"/>
            </c:ext>
          </c:extLst>
        </c:ser>
        <c:ser>
          <c:idx val="3"/>
          <c:order val="3"/>
          <c:tx>
            <c:strRef>
              <c:f>'Page 33 _ Fig 1'!$F$2</c:f>
              <c:strCache>
                <c:ptCount val="1"/>
                <c:pt idx="0">
                  <c:v>2016-17</c:v>
                </c:pt>
              </c:strCache>
            </c:strRef>
          </c:tx>
          <c:spPr>
            <a:solidFill>
              <a:srgbClr val="92D05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6"/>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'Page 33 _ Fig 1'!$A$3:$B$10</c:f>
              <c:multiLvlStrCache>
                <c:ptCount val="8"/>
                <c:lvl>
                  <c:pt idx="0">
                    <c:v>Doctoral</c:v>
                  </c:pt>
                  <c:pt idx="1">
                    <c:v>Master's </c:v>
                  </c:pt>
                  <c:pt idx="2">
                    <c:v>Bachelor's</c:v>
                  </c:pt>
                  <c:pt idx="3">
                    <c:v>Doctoral</c:v>
                  </c:pt>
                  <c:pt idx="4">
                    <c:v>Master's </c:v>
                  </c:pt>
                  <c:pt idx="5">
                    <c:v>Bachelor's</c:v>
                  </c:pt>
                </c:lvl>
                <c:lvl>
                  <c:pt idx="0">
                    <c:v>Public Four-Year</c:v>
                  </c:pt>
                  <c:pt idx="3">
                    <c:v>Private Nonprofit Four-Year</c:v>
                  </c:pt>
                  <c:pt idx="6">
                    <c:v>Public Two-Year</c:v>
                  </c:pt>
                  <c:pt idx="7">
                    <c:v>For-Profit</c:v>
                  </c:pt>
                </c:lvl>
              </c:multiLvlStrCache>
            </c:multiLvlStrRef>
          </c:cat>
          <c:val>
            <c:numRef>
              <c:f>'Page 33 _ Fig 1'!$F$3:$F$10</c:f>
              <c:numCache>
                <c:formatCode>"$"#,##0</c:formatCode>
                <c:ptCount val="8"/>
                <c:pt idx="0">
                  <c:v>91790</c:v>
                </c:pt>
                <c:pt idx="1">
                  <c:v>73750</c:v>
                </c:pt>
                <c:pt idx="2">
                  <c:v>66870</c:v>
                </c:pt>
                <c:pt idx="3">
                  <c:v>108420</c:v>
                </c:pt>
                <c:pt idx="4">
                  <c:v>73430</c:v>
                </c:pt>
                <c:pt idx="5">
                  <c:v>73300</c:v>
                </c:pt>
                <c:pt idx="6">
                  <c:v>67680</c:v>
                </c:pt>
                <c:pt idx="7">
                  <c:v>59500</c:v>
                </c:pt>
              </c:numCache>
            </c:numRef>
          </c:val>
          <c:extLst>
            <c:ext xmlns:c16="http://schemas.microsoft.com/office/drawing/2014/chart" uri="{C3380CC4-5D6E-409C-BE32-E72D297353CC}">
              <c16:uniqueId val="{00000003-3BCD-4BE0-85CC-7F3E7843B516}"/>
            </c:ext>
          </c:extLst>
        </c:ser>
        <c:dLbls>
          <c:showLegendKey val="0"/>
          <c:showVal val="0"/>
          <c:showCatName val="0"/>
          <c:showSerName val="0"/>
          <c:showPercent val="0"/>
          <c:showBubbleSize val="0"/>
        </c:dLbls>
        <c:gapWidth val="219"/>
        <c:axId val="815842192"/>
        <c:axId val="815842520"/>
      </c:barChart>
      <c:catAx>
        <c:axId val="81584219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815842520"/>
        <c:crosses val="autoZero"/>
        <c:auto val="1"/>
        <c:lblAlgn val="ctr"/>
        <c:lblOffset val="100"/>
        <c:noMultiLvlLbl val="0"/>
      </c:catAx>
      <c:valAx>
        <c:axId val="815842520"/>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815842192"/>
        <c:crosses val="autoZero"/>
        <c:crossBetween val="between"/>
      </c:valAx>
      <c:spPr>
        <a:noFill/>
        <a:ln>
          <a:noFill/>
        </a:ln>
        <a:effectLst/>
      </c:spPr>
    </c:plotArea>
    <c:legend>
      <c:legendPos val="t"/>
      <c:layout>
        <c:manualLayout>
          <c:xMode val="edge"/>
          <c:yMode val="edge"/>
          <c:x val="0.67749054516333607"/>
          <c:y val="0.16838966202783301"/>
          <c:w val="0.29463678151342193"/>
          <c:h val="5.343816366890519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Average</a:t>
            </a:r>
            <a:r>
              <a:rPr lang="en-US" b="1" baseline="0" dirty="0"/>
              <a:t> annual salaries for Faculty members in private institutions in U.S. from 2005-2018 ( in 1,000 U.S. dollars)</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salary for Faculty '!$B$1</c:f>
              <c:strCache>
                <c:ptCount val="1"/>
                <c:pt idx="0">
                  <c:v>Professor</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salary for Faculty '!$A$2:$A$15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'Average salary for Faculty '!$B$2:$B$15</c:f>
              <c:numCache>
                <c:formatCode>General</c:formatCode>
                <c:ptCount val="14"/>
                <c:pt idx="0">
                  <c:v>108.2</c:v>
                </c:pt>
                <c:pt idx="1">
                  <c:v>111.8</c:v>
                </c:pt>
                <c:pt idx="2">
                  <c:v>116.2</c:v>
                </c:pt>
                <c:pt idx="3">
                  <c:v>122.2</c:v>
                </c:pt>
                <c:pt idx="4">
                  <c:v>128.30000000000001</c:v>
                </c:pt>
                <c:pt idx="5">
                  <c:v>128.69999999999999</c:v>
                </c:pt>
                <c:pt idx="6">
                  <c:v>131.6</c:v>
                </c:pt>
                <c:pt idx="7">
                  <c:v>135.1</c:v>
                </c:pt>
                <c:pt idx="8">
                  <c:v>139.6</c:v>
                </c:pt>
                <c:pt idx="9">
                  <c:v>144.80000000000001</c:v>
                </c:pt>
                <c:pt idx="10">
                  <c:v>148</c:v>
                </c:pt>
                <c:pt idx="11">
                  <c:v>99.5</c:v>
                </c:pt>
                <c:pt idx="12">
                  <c:v>105.3</c:v>
                </c:pt>
                <c:pt idx="13">
                  <c:v>123.5</c:v>
                </c:pt>
              </c:numCache>
            </c:numRef>
          </c:val>
          <c:extLst>
            <c:ext xmlns:c16="http://schemas.microsoft.com/office/drawing/2014/chart" uri="{C3380CC4-5D6E-409C-BE32-E72D297353CC}">
              <c16:uniqueId val="{00000000-2A50-436E-9D7F-0CCB0A5C89AD}"/>
            </c:ext>
          </c:extLst>
        </c:ser>
        <c:ser>
          <c:idx val="1"/>
          <c:order val="1"/>
          <c:tx>
            <c:strRef>
              <c:f>'Average salary for Faculty '!$C$1</c:f>
              <c:strCache>
                <c:ptCount val="1"/>
                <c:pt idx="0">
                  <c:v>Associate professor</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salary for Faculty '!$A$2:$A$15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'Average salary for Faculty '!$C$2:$C$15</c:f>
              <c:numCache>
                <c:formatCode>General</c:formatCode>
                <c:ptCount val="14"/>
                <c:pt idx="0">
                  <c:v>71</c:v>
                </c:pt>
                <c:pt idx="1">
                  <c:v>73.3</c:v>
                </c:pt>
                <c:pt idx="2">
                  <c:v>75.7</c:v>
                </c:pt>
                <c:pt idx="3">
                  <c:v>79.2</c:v>
                </c:pt>
                <c:pt idx="4">
                  <c:v>82.9</c:v>
                </c:pt>
                <c:pt idx="5">
                  <c:v>82.9</c:v>
                </c:pt>
                <c:pt idx="6">
                  <c:v>84.6</c:v>
                </c:pt>
                <c:pt idx="7">
                  <c:v>86.2</c:v>
                </c:pt>
                <c:pt idx="8">
                  <c:v>88.3</c:v>
                </c:pt>
                <c:pt idx="9">
                  <c:v>91.2</c:v>
                </c:pt>
                <c:pt idx="10">
                  <c:v>92.5</c:v>
                </c:pt>
                <c:pt idx="11">
                  <c:v>77.099999999999994</c:v>
                </c:pt>
                <c:pt idx="12">
                  <c:v>81.2</c:v>
                </c:pt>
                <c:pt idx="13">
                  <c:v>92.1</c:v>
                </c:pt>
              </c:numCache>
            </c:numRef>
          </c:val>
          <c:extLst>
            <c:ext xmlns:c16="http://schemas.microsoft.com/office/drawing/2014/chart" uri="{C3380CC4-5D6E-409C-BE32-E72D297353CC}">
              <c16:uniqueId val="{00000001-2A50-436E-9D7F-0CCB0A5C89AD}"/>
            </c:ext>
          </c:extLst>
        </c:ser>
        <c:ser>
          <c:idx val="2"/>
          <c:order val="2"/>
          <c:tx>
            <c:strRef>
              <c:f>'Average salary for Faculty '!$D$1</c:f>
              <c:strCache>
                <c:ptCount val="1"/>
                <c:pt idx="0">
                  <c:v>Assistant professor</c:v>
                </c:pt>
              </c:strCache>
            </c:strRef>
          </c:tx>
          <c:spPr>
            <a:solidFill>
              <a:schemeClr val="accent3"/>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salary for Faculty '!$A$2:$A$15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'Average salary for Faculty '!$D$2:$D$15</c:f>
              <c:numCache>
                <c:formatCode>General</c:formatCode>
                <c:ptCount val="14"/>
                <c:pt idx="0">
                  <c:v>59.4</c:v>
                </c:pt>
                <c:pt idx="1">
                  <c:v>61</c:v>
                </c:pt>
                <c:pt idx="2">
                  <c:v>62.9</c:v>
                </c:pt>
                <c:pt idx="3">
                  <c:v>65.8</c:v>
                </c:pt>
                <c:pt idx="4">
                  <c:v>69</c:v>
                </c:pt>
                <c:pt idx="5">
                  <c:v>69.5</c:v>
                </c:pt>
                <c:pt idx="6">
                  <c:v>71</c:v>
                </c:pt>
                <c:pt idx="7">
                  <c:v>72.7</c:v>
                </c:pt>
                <c:pt idx="8">
                  <c:v>74.7</c:v>
                </c:pt>
                <c:pt idx="9">
                  <c:v>76.900000000000006</c:v>
                </c:pt>
                <c:pt idx="10">
                  <c:v>78.599999999999994</c:v>
                </c:pt>
                <c:pt idx="11">
                  <c:v>66.7</c:v>
                </c:pt>
                <c:pt idx="12">
                  <c:v>70.400000000000006</c:v>
                </c:pt>
                <c:pt idx="13">
                  <c:v>79.2</c:v>
                </c:pt>
              </c:numCache>
            </c:numRef>
          </c:val>
          <c:extLst>
            <c:ext xmlns:c16="http://schemas.microsoft.com/office/drawing/2014/chart" uri="{C3380CC4-5D6E-409C-BE32-E72D297353CC}">
              <c16:uniqueId val="{00000002-2A50-436E-9D7F-0CCB0A5C89AD}"/>
            </c:ext>
          </c:extLst>
        </c:ser>
        <c:ser>
          <c:idx val="3"/>
          <c:order val="3"/>
          <c:tx>
            <c:strRef>
              <c:f>'Average salary for Faculty '!$E$1</c:f>
              <c:strCache>
                <c:ptCount val="1"/>
                <c:pt idx="0">
                  <c:v>Instructor</c:v>
                </c:pt>
              </c:strCache>
            </c:strRef>
          </c:tx>
          <c:spPr>
            <a:solidFill>
              <a:schemeClr val="accent4"/>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salary for Faculty '!$A$2:$A$15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'Average salary for Faculty '!$E$2:$E$15</c:f>
              <c:numCache>
                <c:formatCode>General</c:formatCode>
                <c:ptCount val="14"/>
                <c:pt idx="0">
                  <c:v>42.2</c:v>
                </c:pt>
                <c:pt idx="1">
                  <c:v>44.5</c:v>
                </c:pt>
                <c:pt idx="2">
                  <c:v>45.6</c:v>
                </c:pt>
                <c:pt idx="3">
                  <c:v>49.9</c:v>
                </c:pt>
                <c:pt idx="4">
                  <c:v>51.6</c:v>
                </c:pt>
                <c:pt idx="5">
                  <c:v>52.8</c:v>
                </c:pt>
                <c:pt idx="6">
                  <c:v>53.6</c:v>
                </c:pt>
                <c:pt idx="7">
                  <c:v>55</c:v>
                </c:pt>
                <c:pt idx="8">
                  <c:v>56.5</c:v>
                </c:pt>
                <c:pt idx="9">
                  <c:v>57.5</c:v>
                </c:pt>
                <c:pt idx="10">
                  <c:v>59</c:v>
                </c:pt>
                <c:pt idx="11">
                  <c:v>55.4</c:v>
                </c:pt>
                <c:pt idx="12">
                  <c:v>79.2</c:v>
                </c:pt>
                <c:pt idx="13">
                  <c:v>70.599999999999994</c:v>
                </c:pt>
              </c:numCache>
            </c:numRef>
          </c:val>
          <c:extLst>
            <c:ext xmlns:c16="http://schemas.microsoft.com/office/drawing/2014/chart" uri="{C3380CC4-5D6E-409C-BE32-E72D297353CC}">
              <c16:uniqueId val="{00000003-2A50-436E-9D7F-0CCB0A5C89AD}"/>
            </c:ext>
          </c:extLst>
        </c:ser>
        <c:dLbls>
          <c:showLegendKey val="0"/>
          <c:showVal val="0"/>
          <c:showCatName val="0"/>
          <c:showSerName val="0"/>
          <c:showPercent val="0"/>
          <c:showBubbleSize val="0"/>
        </c:dLbls>
        <c:gapWidth val="219"/>
        <c:overlap val="-27"/>
        <c:axId val="574498336"/>
        <c:axId val="574503256"/>
      </c:barChart>
      <c:catAx>
        <c:axId val="57449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503256"/>
        <c:crosses val="autoZero"/>
        <c:auto val="1"/>
        <c:lblAlgn val="ctr"/>
        <c:lblOffset val="100"/>
        <c:noMultiLvlLbl val="0"/>
      </c:catAx>
      <c:valAx>
        <c:axId val="5745032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449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400" b="1" dirty="0">
                <a:solidFill>
                  <a:sysClr val="windowText" lastClr="000000"/>
                </a:solidFill>
                <a:latin typeface="Georgia" panose="02040502050405020303" pitchFamily="18" charset="0"/>
              </a:rPr>
              <a:t>Percentage of Faculty in Degree-Granting Postsecondary Institutions Employed Full Time, Fall 1993 to Fall 2016, Selected Years </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'Faculty and Staff pg33'!$A$3</c:f>
              <c:strCache>
                <c:ptCount val="1"/>
                <c:pt idx="0">
                  <c:v>Fall 1993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'Faculty and Staff pg33'!$B$2:$E$2</c:f>
              <c:strCache>
                <c:ptCount val="4"/>
                <c:pt idx="0">
                  <c:v>Public Four-Year</c:v>
                </c:pt>
                <c:pt idx="1">
                  <c:v>Public Two-Year</c:v>
                </c:pt>
                <c:pt idx="2">
                  <c:v>Private Nonprofit Four-Year</c:v>
                </c:pt>
                <c:pt idx="3">
                  <c:v>For-Profit</c:v>
                </c:pt>
              </c:strCache>
            </c:strRef>
          </c:cat>
          <c:val>
            <c:numRef>
              <c:f>'Faculty and Staff pg33'!$B$3:$E$3</c:f>
              <c:numCache>
                <c:formatCode>0%</c:formatCode>
                <c:ptCount val="4"/>
                <c:pt idx="0">
                  <c:v>0.76</c:v>
                </c:pt>
                <c:pt idx="1">
                  <c:v>0.35</c:v>
                </c:pt>
                <c:pt idx="2">
                  <c:v>0.62</c:v>
                </c:pt>
              </c:numCache>
            </c:numRef>
          </c:val>
          <c:extLst>
            <c:ext xmlns:c16="http://schemas.microsoft.com/office/drawing/2014/chart" uri="{C3380CC4-5D6E-409C-BE32-E72D297353CC}">
              <c16:uniqueId val="{00000000-C042-4A69-B0DE-9A102AC78E2D}"/>
            </c:ext>
          </c:extLst>
        </c:ser>
        <c:ser>
          <c:idx val="1"/>
          <c:order val="1"/>
          <c:tx>
            <c:strRef>
              <c:f>'Faculty and Staff pg33'!$A$4</c:f>
              <c:strCache>
                <c:ptCount val="1"/>
                <c:pt idx="0">
                  <c:v>Fall 2001</c:v>
                </c:pt>
              </c:strCache>
            </c:strRef>
          </c:tx>
          <c:spPr>
            <a:solidFill>
              <a:srgbClr val="EF39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94D49"/>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'Faculty and Staff pg33'!$B$2:$E$2</c:f>
              <c:strCache>
                <c:ptCount val="4"/>
                <c:pt idx="0">
                  <c:v>Public Four-Year</c:v>
                </c:pt>
                <c:pt idx="1">
                  <c:v>Public Two-Year</c:v>
                </c:pt>
                <c:pt idx="2">
                  <c:v>Private Nonprofit Four-Year</c:v>
                </c:pt>
                <c:pt idx="3">
                  <c:v>For-Profit</c:v>
                </c:pt>
              </c:strCache>
            </c:strRef>
          </c:cat>
          <c:val>
            <c:numRef>
              <c:f>'Faculty and Staff pg33'!$B$4:$E$4</c:f>
              <c:numCache>
                <c:formatCode>0%</c:formatCode>
                <c:ptCount val="4"/>
                <c:pt idx="0">
                  <c:v>0.72</c:v>
                </c:pt>
                <c:pt idx="1">
                  <c:v>0.33</c:v>
                </c:pt>
                <c:pt idx="2">
                  <c:v>0.59</c:v>
                </c:pt>
              </c:numCache>
            </c:numRef>
          </c:val>
          <c:extLst>
            <c:ext xmlns:c16="http://schemas.microsoft.com/office/drawing/2014/chart" uri="{C3380CC4-5D6E-409C-BE32-E72D297353CC}">
              <c16:uniqueId val="{00000001-C042-4A69-B0DE-9A102AC78E2D}"/>
            </c:ext>
          </c:extLst>
        </c:ser>
        <c:ser>
          <c:idx val="2"/>
          <c:order val="2"/>
          <c:tx>
            <c:strRef>
              <c:f>'Faculty and Staff pg33'!$A$5</c:f>
              <c:strCache>
                <c:ptCount val="1"/>
                <c:pt idx="0">
                  <c:v>Fall 2009</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lumMod val="50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'Faculty and Staff pg33'!$B$2:$E$2</c:f>
              <c:strCache>
                <c:ptCount val="4"/>
                <c:pt idx="0">
                  <c:v>Public Four-Year</c:v>
                </c:pt>
                <c:pt idx="1">
                  <c:v>Public Two-Year</c:v>
                </c:pt>
                <c:pt idx="2">
                  <c:v>Private Nonprofit Four-Year</c:v>
                </c:pt>
                <c:pt idx="3">
                  <c:v>For-Profit</c:v>
                </c:pt>
              </c:strCache>
            </c:strRef>
          </c:cat>
          <c:val>
            <c:numRef>
              <c:f>'Faculty and Staff pg33'!$B$5:$E$5</c:f>
              <c:numCache>
                <c:formatCode>0%</c:formatCode>
                <c:ptCount val="4"/>
                <c:pt idx="0">
                  <c:v>0.68</c:v>
                </c:pt>
                <c:pt idx="1">
                  <c:v>0.3</c:v>
                </c:pt>
                <c:pt idx="2">
                  <c:v>0.56000000000000005</c:v>
                </c:pt>
                <c:pt idx="3">
                  <c:v>0.21</c:v>
                </c:pt>
              </c:numCache>
            </c:numRef>
          </c:val>
          <c:extLst>
            <c:ext xmlns:c16="http://schemas.microsoft.com/office/drawing/2014/chart" uri="{C3380CC4-5D6E-409C-BE32-E72D297353CC}">
              <c16:uniqueId val="{00000002-C042-4A69-B0DE-9A102AC78E2D}"/>
            </c:ext>
          </c:extLst>
        </c:ser>
        <c:ser>
          <c:idx val="3"/>
          <c:order val="3"/>
          <c:tx>
            <c:strRef>
              <c:f>'Faculty and Staff pg33'!$A$6</c:f>
              <c:strCache>
                <c:ptCount val="1"/>
                <c:pt idx="0">
                  <c:v>Fall 2016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'Faculty and Staff pg33'!$B$2:$E$2</c:f>
              <c:strCache>
                <c:ptCount val="4"/>
                <c:pt idx="0">
                  <c:v>Public Four-Year</c:v>
                </c:pt>
                <c:pt idx="1">
                  <c:v>Public Two-Year</c:v>
                </c:pt>
                <c:pt idx="2">
                  <c:v>Private Nonprofit Four-Year</c:v>
                </c:pt>
                <c:pt idx="3">
                  <c:v>For-Profit</c:v>
                </c:pt>
              </c:strCache>
            </c:strRef>
          </c:cat>
          <c:val>
            <c:numRef>
              <c:f>'Faculty and Staff pg33'!$B$6:$E$6</c:f>
              <c:numCache>
                <c:formatCode>0%</c:formatCode>
                <c:ptCount val="4"/>
                <c:pt idx="0">
                  <c:v>0.66</c:v>
                </c:pt>
                <c:pt idx="1">
                  <c:v>0.32</c:v>
                </c:pt>
                <c:pt idx="2">
                  <c:v>0.55000000000000004</c:v>
                </c:pt>
                <c:pt idx="3">
                  <c:v>0.2</c:v>
                </c:pt>
              </c:numCache>
            </c:numRef>
          </c:val>
          <c:extLst>
            <c:ext xmlns:c16="http://schemas.microsoft.com/office/drawing/2014/chart" uri="{C3380CC4-5D6E-409C-BE32-E72D297353CC}">
              <c16:uniqueId val="{00000003-C042-4A69-B0DE-9A102AC78E2D}"/>
            </c:ext>
          </c:extLst>
        </c:ser>
        <c:dLbls>
          <c:dLblPos val="outEnd"/>
          <c:showLegendKey val="0"/>
          <c:showVal val="1"/>
          <c:showCatName val="0"/>
          <c:showSerName val="0"/>
          <c:showPercent val="0"/>
          <c:showBubbleSize val="0"/>
        </c:dLbls>
        <c:gapWidth val="199"/>
        <c:axId val="546107776"/>
        <c:axId val="546112040"/>
      </c:barChart>
      <c:catAx>
        <c:axId val="5461077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Georgia" panose="02040502050405020303" pitchFamily="18" charset="0"/>
                <a:ea typeface="+mn-ea"/>
                <a:cs typeface="+mn-cs"/>
              </a:defRPr>
            </a:pPr>
            <a:endParaRPr lang="en-US"/>
          </a:p>
        </c:txPr>
        <c:crossAx val="546112040"/>
        <c:crosses val="autoZero"/>
        <c:auto val="1"/>
        <c:lblAlgn val="ctr"/>
        <c:lblOffset val="100"/>
        <c:noMultiLvlLbl val="0"/>
      </c:catAx>
      <c:valAx>
        <c:axId val="5461120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sz="900" b="1" i="0" u="none" strike="noStrike" cap="all" baseline="0" dirty="0">
                    <a:solidFill>
                      <a:sysClr val="windowText" lastClr="000000"/>
                    </a:solidFill>
                    <a:latin typeface="Georgia" panose="02040502050405020303" pitchFamily="18" charset="0"/>
                  </a:rPr>
                  <a:t>Percentage of Faculty Employed Full Time </a:t>
                </a:r>
                <a:endParaRPr lang="en-US" dirty="0">
                  <a:solidFill>
                    <a:sysClr val="windowText" lastClr="000000"/>
                  </a:solidFill>
                  <a:latin typeface="Georgia" panose="02040502050405020303" pitchFamily="18" charset="0"/>
                </a:endParaRPr>
              </a:p>
            </c:rich>
          </c:tx>
          <c:layout>
            <c:manualLayout>
              <c:xMode val="edge"/>
              <c:yMode val="edge"/>
              <c:x val="1.3454423141607804E-2"/>
              <c:y val="0.20231721569566508"/>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54610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800" b="1" i="0" baseline="0" dirty="0">
                <a:solidFill>
                  <a:sysClr val="windowText" lastClr="000000"/>
                </a:solidFill>
                <a:effectLst/>
              </a:rPr>
              <a:t>Students  Attitudes Towards Investing in Going to College in the United States Between 2010 and 2017</a:t>
            </a:r>
          </a:p>
        </c:rich>
      </c:tx>
      <c:layout>
        <c:manualLayout>
          <c:xMode val="edge"/>
          <c:yMode val="edge"/>
          <c:x val="0.13506624171978504"/>
          <c:y val="2.48109494659370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850862392200974E-2"/>
          <c:y val="0.14363315835434501"/>
          <c:w val="0.93694111152772575"/>
          <c:h val="0.73024600887245117"/>
        </c:manualLayout>
      </c:layout>
      <c:barChart>
        <c:barDir val="col"/>
        <c:grouping val="clustered"/>
        <c:varyColors val="0"/>
        <c:ser>
          <c:idx val="0"/>
          <c:order val="0"/>
          <c:tx>
            <c:strRef>
              <c:f>'Students attitude towards colle'!$B$3</c:f>
              <c:strCache>
                <c:ptCount val="1"/>
                <c:pt idx="0">
                  <c:v>Willing to stretch financially</c:v>
                </c:pt>
              </c:strCache>
            </c:strRef>
          </c:tx>
          <c:spPr>
            <a:solidFill>
              <a:schemeClr val="accent1"/>
            </a:solidFill>
            <a:ln>
              <a:noFill/>
            </a:ln>
            <a:effectLst/>
          </c:spPr>
          <c:invertIfNegative val="0"/>
          <c:dLbls>
            <c:dLbl>
              <c:idx val="1"/>
              <c:layout>
                <c:manualLayout>
                  <c:x val="-6.6137566137566134E-3"/>
                  <c:y val="-5.55211280844013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70-467C-BFED-67A1920E29FA}"/>
                </c:ext>
              </c:extLst>
            </c:dLbl>
            <c:dLbl>
              <c:idx val="2"/>
              <c:layout>
                <c:manualLayout>
                  <c:x val="-9.2592592592592587E-3"/>
                  <c:y val="-5.089377948141728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70-467C-BFED-67A1920E29FA}"/>
                </c:ext>
              </c:extLst>
            </c:dLbl>
            <c:dLbl>
              <c:idx val="4"/>
              <c:layout>
                <c:manualLayout>
                  <c:x val="-6.6137566137566134E-3"/>
                  <c:y val="-5.089377948141728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70-467C-BFED-67A1920E29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attitude towards colle'!$A$4:$A$11</c:f>
              <c:strCache>
                <c:ptCount val="8"/>
                <c:pt idx="0">
                  <c:v>2010</c:v>
                </c:pt>
                <c:pt idx="1">
                  <c:v>2011</c:v>
                </c:pt>
                <c:pt idx="2">
                  <c:v>2012</c:v>
                </c:pt>
                <c:pt idx="3">
                  <c:v>2013</c:v>
                </c:pt>
                <c:pt idx="4">
                  <c:v>2014</c:v>
                </c:pt>
                <c:pt idx="5">
                  <c:v>2015</c:v>
                </c:pt>
                <c:pt idx="6">
                  <c:v>2016</c:v>
                </c:pt>
                <c:pt idx="7">
                  <c:v>2017</c:v>
                </c:pt>
              </c:strCache>
            </c:strRef>
          </c:cat>
          <c:val>
            <c:numRef>
              <c:f>'Students attitude towards colle'!$B$4:$B$11</c:f>
              <c:numCache>
                <c:formatCode>0%</c:formatCode>
                <c:ptCount val="8"/>
                <c:pt idx="0">
                  <c:v>0.56000000000000005</c:v>
                </c:pt>
                <c:pt idx="1">
                  <c:v>0.6</c:v>
                </c:pt>
                <c:pt idx="2">
                  <c:v>0.61</c:v>
                </c:pt>
                <c:pt idx="3">
                  <c:v>0.62</c:v>
                </c:pt>
                <c:pt idx="4">
                  <c:v>0.59</c:v>
                </c:pt>
                <c:pt idx="5">
                  <c:v>0.59</c:v>
                </c:pt>
                <c:pt idx="6">
                  <c:v>0.62</c:v>
                </c:pt>
                <c:pt idx="7">
                  <c:v>0.56999999999999995</c:v>
                </c:pt>
              </c:numCache>
            </c:numRef>
          </c:val>
          <c:extLst>
            <c:ext xmlns:c16="http://schemas.microsoft.com/office/drawing/2014/chart" uri="{C3380CC4-5D6E-409C-BE32-E72D297353CC}">
              <c16:uniqueId val="{00000003-EB70-467C-BFED-67A1920E29FA}"/>
            </c:ext>
          </c:extLst>
        </c:ser>
        <c:ser>
          <c:idx val="1"/>
          <c:order val="1"/>
          <c:tx>
            <c:strRef>
              <c:f>'Students attitude towards colle'!$C$3</c:f>
              <c:strCache>
                <c:ptCount val="1"/>
                <c:pt idx="0">
                  <c:v>Rather borrow than not 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attitude towards colle'!$A$4:$A$11</c:f>
              <c:strCache>
                <c:ptCount val="8"/>
                <c:pt idx="0">
                  <c:v>2010</c:v>
                </c:pt>
                <c:pt idx="1">
                  <c:v>2011</c:v>
                </c:pt>
                <c:pt idx="2">
                  <c:v>2012</c:v>
                </c:pt>
                <c:pt idx="3">
                  <c:v>2013</c:v>
                </c:pt>
                <c:pt idx="4">
                  <c:v>2014</c:v>
                </c:pt>
                <c:pt idx="5">
                  <c:v>2015</c:v>
                </c:pt>
                <c:pt idx="6">
                  <c:v>2016</c:v>
                </c:pt>
                <c:pt idx="7">
                  <c:v>2017</c:v>
                </c:pt>
              </c:strCache>
            </c:strRef>
          </c:cat>
          <c:val>
            <c:numRef>
              <c:f>'Students attitude towards colle'!$C$4:$C$11</c:f>
              <c:numCache>
                <c:formatCode>0%</c:formatCode>
                <c:ptCount val="8"/>
                <c:pt idx="0">
                  <c:v>0.61</c:v>
                </c:pt>
                <c:pt idx="1">
                  <c:v>0.61</c:v>
                </c:pt>
                <c:pt idx="2">
                  <c:v>0.62</c:v>
                </c:pt>
                <c:pt idx="3">
                  <c:v>0.57999999999999996</c:v>
                </c:pt>
                <c:pt idx="4">
                  <c:v>0.57999999999999996</c:v>
                </c:pt>
                <c:pt idx="5">
                  <c:v>0.56000000000000005</c:v>
                </c:pt>
                <c:pt idx="6">
                  <c:v>0.51</c:v>
                </c:pt>
                <c:pt idx="7">
                  <c:v>0.47</c:v>
                </c:pt>
              </c:numCache>
            </c:numRef>
          </c:val>
          <c:extLst>
            <c:ext xmlns:c16="http://schemas.microsoft.com/office/drawing/2014/chart" uri="{C3380CC4-5D6E-409C-BE32-E72D297353CC}">
              <c16:uniqueId val="{00000004-EB70-467C-BFED-67A1920E29FA}"/>
            </c:ext>
          </c:extLst>
        </c:ser>
        <c:ser>
          <c:idx val="2"/>
          <c:order val="2"/>
          <c:tx>
            <c:strRef>
              <c:f>'Students attitude towards colle'!$D$3</c:f>
              <c:strCache>
                <c:ptCount val="1"/>
                <c:pt idx="0">
                  <c:v>Investment in future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attitude towards colle'!$A$4:$A$11</c:f>
              <c:strCache>
                <c:ptCount val="8"/>
                <c:pt idx="0">
                  <c:v>2010</c:v>
                </c:pt>
                <c:pt idx="1">
                  <c:v>2011</c:v>
                </c:pt>
                <c:pt idx="2">
                  <c:v>2012</c:v>
                </c:pt>
                <c:pt idx="3">
                  <c:v>2013</c:v>
                </c:pt>
                <c:pt idx="4">
                  <c:v>2014</c:v>
                </c:pt>
                <c:pt idx="5">
                  <c:v>2015</c:v>
                </c:pt>
                <c:pt idx="6">
                  <c:v>2016</c:v>
                </c:pt>
                <c:pt idx="7">
                  <c:v>2017</c:v>
                </c:pt>
              </c:strCache>
            </c:strRef>
          </c:cat>
          <c:val>
            <c:numRef>
              <c:f>'Students attitude towards colle'!$D$4:$D$11</c:f>
              <c:numCache>
                <c:formatCode>0%</c:formatCode>
                <c:ptCount val="8"/>
                <c:pt idx="0">
                  <c:v>0.84</c:v>
                </c:pt>
                <c:pt idx="1">
                  <c:v>0.9</c:v>
                </c:pt>
                <c:pt idx="2">
                  <c:v>0.89</c:v>
                </c:pt>
                <c:pt idx="3">
                  <c:v>0.86</c:v>
                </c:pt>
                <c:pt idx="4">
                  <c:v>0.88</c:v>
                </c:pt>
                <c:pt idx="5">
                  <c:v>0.88</c:v>
                </c:pt>
                <c:pt idx="6">
                  <c:v>0.84</c:v>
                </c:pt>
                <c:pt idx="7">
                  <c:v>0.85</c:v>
                </c:pt>
              </c:numCache>
            </c:numRef>
          </c:val>
          <c:extLst>
            <c:ext xmlns:c16="http://schemas.microsoft.com/office/drawing/2014/chart" uri="{C3380CC4-5D6E-409C-BE32-E72D297353CC}">
              <c16:uniqueId val="{00000005-EB70-467C-BFED-67A1920E29FA}"/>
            </c:ext>
          </c:extLst>
        </c:ser>
        <c:ser>
          <c:idx val="3"/>
          <c:order val="3"/>
          <c:tx>
            <c:strRef>
              <c:f>'Students attitude towards colle'!$E$3</c:f>
              <c:strCache>
                <c:ptCount val="1"/>
                <c:pt idx="0">
                  <c:v>Degree more important now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attitude towards colle'!$A$4:$A$11</c:f>
              <c:strCache>
                <c:ptCount val="8"/>
                <c:pt idx="0">
                  <c:v>2010</c:v>
                </c:pt>
                <c:pt idx="1">
                  <c:v>2011</c:v>
                </c:pt>
                <c:pt idx="2">
                  <c:v>2012</c:v>
                </c:pt>
                <c:pt idx="3">
                  <c:v>2013</c:v>
                </c:pt>
                <c:pt idx="4">
                  <c:v>2014</c:v>
                </c:pt>
                <c:pt idx="5">
                  <c:v>2015</c:v>
                </c:pt>
                <c:pt idx="6">
                  <c:v>2016</c:v>
                </c:pt>
                <c:pt idx="7">
                  <c:v>2017</c:v>
                </c:pt>
              </c:strCache>
            </c:strRef>
          </c:cat>
          <c:val>
            <c:numRef>
              <c:f>'Students attitude towards colle'!$E$4:$E$11</c:f>
              <c:numCache>
                <c:formatCode>0%</c:formatCode>
                <c:ptCount val="8"/>
                <c:pt idx="0">
                  <c:v>0.74</c:v>
                </c:pt>
                <c:pt idx="1">
                  <c:v>0.74</c:v>
                </c:pt>
                <c:pt idx="2">
                  <c:v>0.73</c:v>
                </c:pt>
                <c:pt idx="3">
                  <c:v>0.74</c:v>
                </c:pt>
                <c:pt idx="4">
                  <c:v>0.68</c:v>
                </c:pt>
                <c:pt idx="5">
                  <c:v>0.72</c:v>
                </c:pt>
                <c:pt idx="6">
                  <c:v>0.73</c:v>
                </c:pt>
                <c:pt idx="7">
                  <c:v>0.66</c:v>
                </c:pt>
              </c:numCache>
            </c:numRef>
          </c:val>
          <c:extLst>
            <c:ext xmlns:c16="http://schemas.microsoft.com/office/drawing/2014/chart" uri="{C3380CC4-5D6E-409C-BE32-E72D297353CC}">
              <c16:uniqueId val="{00000006-EB70-467C-BFED-67A1920E29FA}"/>
            </c:ext>
          </c:extLst>
        </c:ser>
        <c:ser>
          <c:idx val="4"/>
          <c:order val="4"/>
          <c:tx>
            <c:strRef>
              <c:f>'Students attitude towards colle'!$F$3</c:f>
              <c:strCache>
                <c:ptCount val="1"/>
                <c:pt idx="0">
                  <c:v>Attend for experience despite future earnings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 attitude towards colle'!$A$4:$A$11</c:f>
              <c:strCache>
                <c:ptCount val="8"/>
                <c:pt idx="0">
                  <c:v>2010</c:v>
                </c:pt>
                <c:pt idx="1">
                  <c:v>2011</c:v>
                </c:pt>
                <c:pt idx="2">
                  <c:v>2012</c:v>
                </c:pt>
                <c:pt idx="3">
                  <c:v>2013</c:v>
                </c:pt>
                <c:pt idx="4">
                  <c:v>2014</c:v>
                </c:pt>
                <c:pt idx="5">
                  <c:v>2015</c:v>
                </c:pt>
                <c:pt idx="6">
                  <c:v>2016</c:v>
                </c:pt>
                <c:pt idx="7">
                  <c:v>2017</c:v>
                </c:pt>
              </c:strCache>
            </c:strRef>
          </c:cat>
          <c:val>
            <c:numRef>
              <c:f>'Students attitude towards colle'!$F$4:$F$11</c:f>
              <c:numCache>
                <c:formatCode>0%</c:formatCode>
                <c:ptCount val="8"/>
                <c:pt idx="0">
                  <c:v>0.32</c:v>
                </c:pt>
                <c:pt idx="1">
                  <c:v>0.3</c:v>
                </c:pt>
                <c:pt idx="2">
                  <c:v>0.28999999999999998</c:v>
                </c:pt>
                <c:pt idx="3">
                  <c:v>0.28000000000000003</c:v>
                </c:pt>
                <c:pt idx="4">
                  <c:v>0.28000000000000003</c:v>
                </c:pt>
                <c:pt idx="5">
                  <c:v>0.27</c:v>
                </c:pt>
                <c:pt idx="6">
                  <c:v>0.23</c:v>
                </c:pt>
                <c:pt idx="7">
                  <c:v>0.26</c:v>
                </c:pt>
              </c:numCache>
            </c:numRef>
          </c:val>
          <c:extLst>
            <c:ext xmlns:c16="http://schemas.microsoft.com/office/drawing/2014/chart" uri="{C3380CC4-5D6E-409C-BE32-E72D297353CC}">
              <c16:uniqueId val="{00000007-EB70-467C-BFED-67A1920E29FA}"/>
            </c:ext>
          </c:extLst>
        </c:ser>
        <c:dLbls>
          <c:showLegendKey val="0"/>
          <c:showVal val="0"/>
          <c:showCatName val="0"/>
          <c:showSerName val="0"/>
          <c:showPercent val="0"/>
          <c:showBubbleSize val="0"/>
        </c:dLbls>
        <c:gapWidth val="219"/>
        <c:overlap val="-27"/>
        <c:axId val="530672880"/>
        <c:axId val="530668616"/>
      </c:barChart>
      <c:catAx>
        <c:axId val="53067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30668616"/>
        <c:crosses val="autoZero"/>
        <c:auto val="1"/>
        <c:lblAlgn val="ctr"/>
        <c:lblOffset val="100"/>
        <c:noMultiLvlLbl val="0"/>
      </c:catAx>
      <c:valAx>
        <c:axId val="530668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0672880"/>
        <c:crosses val="autoZero"/>
        <c:crossBetween val="between"/>
      </c:valAx>
      <c:spPr>
        <a:noFill/>
        <a:ln>
          <a:noFill/>
        </a:ln>
        <a:effectLst/>
      </c:spPr>
    </c:plotArea>
    <c:legend>
      <c:legendPos val="b"/>
      <c:layout>
        <c:manualLayout>
          <c:xMode val="edge"/>
          <c:yMode val="edge"/>
          <c:x val="3.4126984126984124E-2"/>
          <c:y val="0.91291982137662908"/>
          <c:w val="0.96587304429828469"/>
          <c:h val="8.7080178623370891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US" sz="1400" b="1" i="0" u="none" strike="noStrike" kern="1200" spc="0" baseline="0" dirty="0">
                <a:solidFill>
                  <a:sysClr val="windowText" lastClr="000000"/>
                </a:solidFill>
                <a:effectLst/>
                <a:latin typeface="+mn-lt"/>
                <a:ea typeface="+mn-ea"/>
                <a:cs typeface="+mn-cs"/>
              </a:rPr>
              <a:t>Recent Graduates Response to a National Survey in 2012 On </a:t>
            </a:r>
            <a:r>
              <a:rPr lang="en-US" b="1" i="0" baseline="0" dirty="0">
                <a:solidFill>
                  <a:sysClr val="windowText" lastClr="000000"/>
                </a:solidFill>
                <a:effectLst/>
              </a:rPr>
              <a:t>How Well They Feel About Their College Education Contributed to Their  Development of the Following Skills?</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defRPr>
            </a:pPr>
            <a:r>
              <a:rPr lang="en-US" baseline="0" dirty="0">
                <a:solidFill>
                  <a:sysClr val="windowText" lastClr="000000"/>
                </a:solidFill>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'Survey question'!$B$3</c:f>
              <c:strCache>
                <c:ptCount val="1"/>
                <c:pt idx="0">
                  <c:v>Extremely well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question'!$A$4:$A$11</c:f>
              <c:strCache>
                <c:ptCount val="8"/>
                <c:pt idx="0">
                  <c:v>Gathering information</c:v>
                </c:pt>
                <c:pt idx="1">
                  <c:v>Communicating in writing</c:v>
                </c:pt>
                <c:pt idx="2">
                  <c:v>Critical thinking and problem solving</c:v>
                </c:pt>
                <c:pt idx="3">
                  <c:v>Working in teams</c:v>
                </c:pt>
                <c:pt idx="4">
                  <c:v>Communicating verbally</c:v>
                </c:pt>
                <c:pt idx="5">
                  <c:v>Skills related to time management and professionalism</c:v>
                </c:pt>
                <c:pt idx="6">
                  <c:v>Quantitative skills, such as math and technology skills</c:v>
                </c:pt>
                <c:pt idx="7">
                  <c:v>Leadership skills</c:v>
                </c:pt>
              </c:strCache>
            </c:strRef>
          </c:cat>
          <c:val>
            <c:numRef>
              <c:f>'Survey question'!$B$4:$B$11</c:f>
              <c:numCache>
                <c:formatCode>0%</c:formatCode>
                <c:ptCount val="8"/>
                <c:pt idx="0">
                  <c:v>0.53</c:v>
                </c:pt>
                <c:pt idx="1">
                  <c:v>0.4</c:v>
                </c:pt>
                <c:pt idx="2">
                  <c:v>0.42</c:v>
                </c:pt>
                <c:pt idx="3">
                  <c:v>0.34</c:v>
                </c:pt>
                <c:pt idx="4">
                  <c:v>0.28999999999999998</c:v>
                </c:pt>
                <c:pt idx="5">
                  <c:v>0.38</c:v>
                </c:pt>
                <c:pt idx="6">
                  <c:v>0.34</c:v>
                </c:pt>
                <c:pt idx="7">
                  <c:v>0.31</c:v>
                </c:pt>
              </c:numCache>
            </c:numRef>
          </c:val>
          <c:extLst>
            <c:ext xmlns:c16="http://schemas.microsoft.com/office/drawing/2014/chart" uri="{C3380CC4-5D6E-409C-BE32-E72D297353CC}">
              <c16:uniqueId val="{00000000-EC97-45C3-A8E4-956BE8648DFB}"/>
            </c:ext>
          </c:extLst>
        </c:ser>
        <c:ser>
          <c:idx val="1"/>
          <c:order val="1"/>
          <c:tx>
            <c:strRef>
              <c:f>'Survey question'!$C$3</c:f>
              <c:strCache>
                <c:ptCount val="1"/>
                <c:pt idx="0">
                  <c:v>Pretty well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question'!$A$4:$A$11</c:f>
              <c:strCache>
                <c:ptCount val="8"/>
                <c:pt idx="0">
                  <c:v>Gathering information</c:v>
                </c:pt>
                <c:pt idx="1">
                  <c:v>Communicating in writing</c:v>
                </c:pt>
                <c:pt idx="2">
                  <c:v>Critical thinking and problem solving</c:v>
                </c:pt>
                <c:pt idx="3">
                  <c:v>Working in teams</c:v>
                </c:pt>
                <c:pt idx="4">
                  <c:v>Communicating verbally</c:v>
                </c:pt>
                <c:pt idx="5">
                  <c:v>Skills related to time management and professionalism</c:v>
                </c:pt>
                <c:pt idx="6">
                  <c:v>Quantitative skills, such as math and technology skills</c:v>
                </c:pt>
                <c:pt idx="7">
                  <c:v>Leadership skills</c:v>
                </c:pt>
              </c:strCache>
            </c:strRef>
          </c:cat>
          <c:val>
            <c:numRef>
              <c:f>'Survey question'!$C$4:$C$11</c:f>
              <c:numCache>
                <c:formatCode>0%</c:formatCode>
                <c:ptCount val="8"/>
                <c:pt idx="0">
                  <c:v>0.4</c:v>
                </c:pt>
                <c:pt idx="1">
                  <c:v>0.5</c:v>
                </c:pt>
                <c:pt idx="2">
                  <c:v>0.45</c:v>
                </c:pt>
                <c:pt idx="3">
                  <c:v>0.53</c:v>
                </c:pt>
                <c:pt idx="4">
                  <c:v>0.56999999999999995</c:v>
                </c:pt>
                <c:pt idx="5">
                  <c:v>0.47</c:v>
                </c:pt>
                <c:pt idx="6">
                  <c:v>0.43</c:v>
                </c:pt>
                <c:pt idx="7">
                  <c:v>0.46</c:v>
                </c:pt>
              </c:numCache>
            </c:numRef>
          </c:val>
          <c:extLst>
            <c:ext xmlns:c16="http://schemas.microsoft.com/office/drawing/2014/chart" uri="{C3380CC4-5D6E-409C-BE32-E72D297353CC}">
              <c16:uniqueId val="{00000001-EC97-45C3-A8E4-956BE8648DFB}"/>
            </c:ext>
          </c:extLst>
        </c:ser>
        <c:dLbls>
          <c:showLegendKey val="0"/>
          <c:showVal val="0"/>
          <c:showCatName val="0"/>
          <c:showSerName val="0"/>
          <c:showPercent val="0"/>
          <c:showBubbleSize val="0"/>
        </c:dLbls>
        <c:gapWidth val="219"/>
        <c:overlap val="-27"/>
        <c:axId val="627689784"/>
        <c:axId val="627696016"/>
      </c:barChart>
      <c:catAx>
        <c:axId val="62768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627696016"/>
        <c:crosses val="autoZero"/>
        <c:auto val="1"/>
        <c:lblAlgn val="ctr"/>
        <c:lblOffset val="100"/>
        <c:noMultiLvlLbl val="0"/>
      </c:catAx>
      <c:valAx>
        <c:axId val="62769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27689784"/>
        <c:crosses val="autoZero"/>
        <c:crossBetween val="between"/>
      </c:valAx>
      <c:spPr>
        <a:noFill/>
        <a:ln>
          <a:noFill/>
        </a:ln>
        <a:effectLst/>
      </c:spPr>
    </c:plotArea>
    <c:legend>
      <c:legendPos val="b"/>
      <c:layout>
        <c:manualLayout>
          <c:xMode val="edge"/>
          <c:yMode val="edge"/>
          <c:x val="0.14777572936155683"/>
          <c:y val="0.94154791909950641"/>
          <c:w val="0.71392892894262827"/>
          <c:h val="4.2584829408305609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i="0" baseline="0" dirty="0">
                <a:solidFill>
                  <a:sysClr val="windowText" lastClr="000000"/>
                </a:solidFill>
                <a:effectLst/>
              </a:rPr>
              <a:t>Contribution of College Education to Graduates' Skill Development in the U.S. By Having Internship From National Survey in 2012</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'Internship '!$B$3</c:f>
              <c:strCache>
                <c:ptCount val="1"/>
                <c:pt idx="0">
                  <c:v>Took internship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'Internship '!$A$4:$A$11</c:f>
              <c:strCache>
                <c:ptCount val="8"/>
                <c:pt idx="0">
                  <c:v>Leadership</c:v>
                </c:pt>
                <c:pt idx="1">
                  <c:v>Written communication</c:v>
                </c:pt>
                <c:pt idx="2">
                  <c:v>Verbal communication</c:v>
                </c:pt>
                <c:pt idx="3">
                  <c:v>Quantitative skills</c:v>
                </c:pt>
                <c:pt idx="4">
                  <c:v>Critical thinking/problem solving</c:v>
                </c:pt>
                <c:pt idx="5">
                  <c:v>Working in teams</c:v>
                </c:pt>
                <c:pt idx="6">
                  <c:v>Time management/professionalism</c:v>
                </c:pt>
                <c:pt idx="7">
                  <c:v>Information gathering</c:v>
                </c:pt>
              </c:strCache>
            </c:strRef>
          </c:cat>
          <c:val>
            <c:numRef>
              <c:f>'Internship '!$B$4:$B$11</c:f>
              <c:numCache>
                <c:formatCode>0%</c:formatCode>
                <c:ptCount val="8"/>
                <c:pt idx="0">
                  <c:v>0.38</c:v>
                </c:pt>
                <c:pt idx="1">
                  <c:v>0.48</c:v>
                </c:pt>
                <c:pt idx="2">
                  <c:v>0.35</c:v>
                </c:pt>
                <c:pt idx="3">
                  <c:v>0.4</c:v>
                </c:pt>
                <c:pt idx="4">
                  <c:v>0.47</c:v>
                </c:pt>
                <c:pt idx="5">
                  <c:v>0.37</c:v>
                </c:pt>
                <c:pt idx="6">
                  <c:v>0.4</c:v>
                </c:pt>
                <c:pt idx="7">
                  <c:v>0.55000000000000004</c:v>
                </c:pt>
              </c:numCache>
            </c:numRef>
          </c:val>
          <c:extLst>
            <c:ext xmlns:c16="http://schemas.microsoft.com/office/drawing/2014/chart" uri="{C3380CC4-5D6E-409C-BE32-E72D297353CC}">
              <c16:uniqueId val="{00000000-54A0-4314-A6E7-E4B51EB49204}"/>
            </c:ext>
          </c:extLst>
        </c:ser>
        <c:ser>
          <c:idx val="1"/>
          <c:order val="1"/>
          <c:tx>
            <c:strRef>
              <c:f>'Internship '!$C$3</c:f>
              <c:strCache>
                <c:ptCount val="1"/>
                <c:pt idx="0">
                  <c:v>No internship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'Internship '!$A$4:$A$11</c:f>
              <c:strCache>
                <c:ptCount val="8"/>
                <c:pt idx="0">
                  <c:v>Leadership</c:v>
                </c:pt>
                <c:pt idx="1">
                  <c:v>Written communication</c:v>
                </c:pt>
                <c:pt idx="2">
                  <c:v>Verbal communication</c:v>
                </c:pt>
                <c:pt idx="3">
                  <c:v>Quantitative skills</c:v>
                </c:pt>
                <c:pt idx="4">
                  <c:v>Critical thinking/problem solving</c:v>
                </c:pt>
                <c:pt idx="5">
                  <c:v>Working in teams</c:v>
                </c:pt>
                <c:pt idx="6">
                  <c:v>Time management/professionalism</c:v>
                </c:pt>
                <c:pt idx="7">
                  <c:v>Information gathering</c:v>
                </c:pt>
              </c:strCache>
            </c:strRef>
          </c:cat>
          <c:val>
            <c:numRef>
              <c:f>'Internship '!$C$4:$C$11</c:f>
              <c:numCache>
                <c:formatCode>0%</c:formatCode>
                <c:ptCount val="8"/>
                <c:pt idx="0">
                  <c:v>0.26</c:v>
                </c:pt>
                <c:pt idx="1">
                  <c:v>0.36</c:v>
                </c:pt>
                <c:pt idx="2">
                  <c:v>0.24</c:v>
                </c:pt>
                <c:pt idx="3">
                  <c:v>0.3</c:v>
                </c:pt>
                <c:pt idx="4">
                  <c:v>0.4</c:v>
                </c:pt>
                <c:pt idx="5">
                  <c:v>0.32</c:v>
                </c:pt>
                <c:pt idx="6">
                  <c:v>0.37</c:v>
                </c:pt>
                <c:pt idx="7">
                  <c:v>0.54</c:v>
                </c:pt>
              </c:numCache>
            </c:numRef>
          </c:val>
          <c:extLst>
            <c:ext xmlns:c16="http://schemas.microsoft.com/office/drawing/2014/chart" uri="{C3380CC4-5D6E-409C-BE32-E72D297353CC}">
              <c16:uniqueId val="{00000001-54A0-4314-A6E7-E4B51EB49204}"/>
            </c:ext>
          </c:extLst>
        </c:ser>
        <c:dLbls>
          <c:showLegendKey val="0"/>
          <c:showVal val="0"/>
          <c:showCatName val="0"/>
          <c:showSerName val="0"/>
          <c:showPercent val="0"/>
          <c:showBubbleSize val="0"/>
        </c:dLbls>
        <c:gapWidth val="219"/>
        <c:overlap val="-27"/>
        <c:axId val="730609376"/>
        <c:axId val="730607736"/>
      </c:barChart>
      <c:catAx>
        <c:axId val="73060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730607736"/>
        <c:crosses val="autoZero"/>
        <c:auto val="1"/>
        <c:lblAlgn val="ctr"/>
        <c:lblOffset val="100"/>
        <c:noMultiLvlLbl val="0"/>
      </c:catAx>
      <c:valAx>
        <c:axId val="730607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609376"/>
        <c:crosses val="autoZero"/>
        <c:crossBetween val="between"/>
      </c:valAx>
      <c:spPr>
        <a:noFill/>
        <a:ln>
          <a:noFill/>
        </a:ln>
        <a:effectLst/>
      </c:spPr>
    </c:plotArea>
    <c:legend>
      <c:legendPos val="b"/>
      <c:layout>
        <c:manualLayout>
          <c:xMode val="edge"/>
          <c:yMode val="edge"/>
          <c:x val="0.21946219463166317"/>
          <c:y val="0.9347688173442299"/>
          <c:w val="0.55490526643095128"/>
          <c:h val="4.7523693642779065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i="0" u="none" strike="noStrike" kern="1200" spc="0" baseline="0" dirty="0">
                <a:solidFill>
                  <a:sysClr val="windowText" lastClr="000000"/>
                </a:solidFill>
                <a:effectLst/>
                <a:latin typeface="+mn-lt"/>
                <a:ea typeface="+mn-ea"/>
                <a:cs typeface="+mn-cs"/>
              </a:rPr>
              <a:t>Findings from a National Survey in 2012 on </a:t>
            </a:r>
            <a:r>
              <a:rPr lang="en-US" b="1" i="0" baseline="0" dirty="0">
                <a:solidFill>
                  <a:sysClr val="windowText" lastClr="000000"/>
                </a:solidFill>
                <a:effectLst/>
              </a:rPr>
              <a:t>Thinking Back to College, Is There Anything You Would Have Done Differently to Be Successful Today?</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dirty="0"/>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'Back to college'!$B$3</c:f>
              <c:strCache>
                <c:ptCount val="1"/>
                <c:pt idx="0">
                  <c:v>Share of graduates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 to college'!$A$4:$A$9</c:f>
              <c:strCache>
                <c:ptCount val="6"/>
                <c:pt idx="0">
                  <c:v>Been more careful about selecting my major or chosen a different major</c:v>
                </c:pt>
                <c:pt idx="1">
                  <c:v>Done more internships or worked part-time</c:v>
                </c:pt>
                <c:pt idx="2">
                  <c:v>Would have started looking for work much sooner while still in college</c:v>
                </c:pt>
                <c:pt idx="3">
                  <c:v>Would have taken more classes to prepare for a career</c:v>
                </c:pt>
                <c:pt idx="4">
                  <c:v>Would have gone to a different college</c:v>
                </c:pt>
                <c:pt idx="5">
                  <c:v>Would not have gone to college</c:v>
                </c:pt>
              </c:strCache>
            </c:strRef>
          </c:cat>
          <c:val>
            <c:numRef>
              <c:f>'Back to college'!$B$4:$B$9</c:f>
              <c:numCache>
                <c:formatCode>0%</c:formatCode>
                <c:ptCount val="6"/>
                <c:pt idx="0">
                  <c:v>0.37</c:v>
                </c:pt>
                <c:pt idx="1">
                  <c:v>0.28999999999999998</c:v>
                </c:pt>
                <c:pt idx="2">
                  <c:v>0.24</c:v>
                </c:pt>
                <c:pt idx="3">
                  <c:v>0.2</c:v>
                </c:pt>
                <c:pt idx="4">
                  <c:v>0.14000000000000001</c:v>
                </c:pt>
                <c:pt idx="5">
                  <c:v>0.03</c:v>
                </c:pt>
              </c:numCache>
            </c:numRef>
          </c:val>
          <c:extLst>
            <c:ext xmlns:c16="http://schemas.microsoft.com/office/drawing/2014/chart" uri="{C3380CC4-5D6E-409C-BE32-E72D297353CC}">
              <c16:uniqueId val="{00000000-D28C-4081-B362-6979E09408A2}"/>
            </c:ext>
          </c:extLst>
        </c:ser>
        <c:dLbls>
          <c:showLegendKey val="0"/>
          <c:showVal val="0"/>
          <c:showCatName val="0"/>
          <c:showSerName val="0"/>
          <c:showPercent val="0"/>
          <c:showBubbleSize val="0"/>
        </c:dLbls>
        <c:gapWidth val="219"/>
        <c:overlap val="-27"/>
        <c:axId val="530669272"/>
        <c:axId val="530671568"/>
      </c:barChart>
      <c:catAx>
        <c:axId val="53066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30671568"/>
        <c:crosses val="autoZero"/>
        <c:auto val="1"/>
        <c:lblAlgn val="ctr"/>
        <c:lblOffset val="100"/>
        <c:noMultiLvlLbl val="0"/>
      </c:catAx>
      <c:valAx>
        <c:axId val="530671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669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Change</a:t>
            </a:r>
            <a:r>
              <a:rPr lang="en-US" b="1" baseline="0" dirty="0"/>
              <a:t> in Pattern of Various Degrees Over the Last Three Decades in the United States in Percentages (1987- 2015)</a:t>
            </a:r>
            <a:endParaRPr lang="en-US" b="1" dirty="0"/>
          </a:p>
        </c:rich>
      </c:tx>
      <c:layout>
        <c:manualLayout>
          <c:xMode val="edge"/>
          <c:yMode val="edge"/>
          <c:x val="0.10740949153103764"/>
          <c:y val="1.51072136350335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1394935103346E-2"/>
          <c:y val="0.12900006203465952"/>
          <c:w val="0.93018301199615538"/>
          <c:h val="0.62205495931057886"/>
        </c:manualLayout>
      </c:layout>
      <c:lineChart>
        <c:grouping val="standard"/>
        <c:varyColors val="0"/>
        <c:ser>
          <c:idx val="0"/>
          <c:order val="0"/>
          <c:tx>
            <c:strRef>
              <c:f>'HI Data Table'!$B$3</c:f>
              <c:strCache>
                <c:ptCount val="1"/>
                <c:pt idx="0">
                  <c:v>Humanities</c:v>
                </c:pt>
              </c:strCache>
            </c:strRef>
          </c:tx>
          <c:spPr>
            <a:ln w="28575" cap="rnd">
              <a:solidFill>
                <a:schemeClr val="accent1"/>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Table'!$B$4:$B$32</c:f>
              <c:numCache>
                <c:formatCode>0.0</c:formatCode>
                <c:ptCount val="29"/>
                <c:pt idx="0">
                  <c:v>12.019447312093686</c:v>
                </c:pt>
                <c:pt idx="1">
                  <c:v>12.524738254112936</c:v>
                </c:pt>
                <c:pt idx="2">
                  <c:v>13.273524492535705</c:v>
                </c:pt>
                <c:pt idx="3">
                  <c:v>13.967034818966418</c:v>
                </c:pt>
                <c:pt idx="4">
                  <c:v>14.483432716875589</c:v>
                </c:pt>
                <c:pt idx="5">
                  <c:v>15.129313642971917</c:v>
                </c:pt>
                <c:pt idx="6">
                  <c:v>15.075495345457135</c:v>
                </c:pt>
                <c:pt idx="7">
                  <c:v>14.630969597030278</c:v>
                </c:pt>
                <c:pt idx="8">
                  <c:v>14.431437728407509</c:v>
                </c:pt>
                <c:pt idx="9">
                  <c:v>14.338180138411531</c:v>
                </c:pt>
                <c:pt idx="10">
                  <c:v>14.154943287018504</c:v>
                </c:pt>
                <c:pt idx="11">
                  <c:v>14.324108708138439</c:v>
                </c:pt>
                <c:pt idx="12">
                  <c:v>14.365829539319149</c:v>
                </c:pt>
                <c:pt idx="13">
                  <c:v>14.328863693130991</c:v>
                </c:pt>
                <c:pt idx="14">
                  <c:v>14.60917522231976</c:v>
                </c:pt>
                <c:pt idx="15">
                  <c:v>14.69369624654408</c:v>
                </c:pt>
                <c:pt idx="16">
                  <c:v>14.784427319918549</c:v>
                </c:pt>
                <c:pt idx="17">
                  <c:v>14.873678846403967</c:v>
                </c:pt>
                <c:pt idx="18">
                  <c:v>14.985457834678542</c:v>
                </c:pt>
                <c:pt idx="19">
                  <c:v>14.910075420614968</c:v>
                </c:pt>
                <c:pt idx="20">
                  <c:v>14.878488606918285</c:v>
                </c:pt>
                <c:pt idx="21">
                  <c:v>14.737752438093954</c:v>
                </c:pt>
                <c:pt idx="22">
                  <c:v>14.599207926323688</c:v>
                </c:pt>
                <c:pt idx="23">
                  <c:v>14.326146252438901</c:v>
                </c:pt>
                <c:pt idx="24">
                  <c:v>13.947693828862961</c:v>
                </c:pt>
                <c:pt idx="25">
                  <c:v>13.49053139258155</c:v>
                </c:pt>
                <c:pt idx="26">
                  <c:v>13.125560814482146</c:v>
                </c:pt>
                <c:pt idx="27">
                  <c:v>12.703532703066625</c:v>
                </c:pt>
                <c:pt idx="28">
                  <c:v>11.936401948135471</c:v>
                </c:pt>
              </c:numCache>
            </c:numRef>
          </c:val>
          <c:smooth val="0"/>
          <c:extLst>
            <c:ext xmlns:c16="http://schemas.microsoft.com/office/drawing/2014/chart" uri="{C3380CC4-5D6E-409C-BE32-E72D297353CC}">
              <c16:uniqueId val="{00000000-96FF-4E47-A6A8-FDE809CFCAFA}"/>
            </c:ext>
          </c:extLst>
        </c:ser>
        <c:ser>
          <c:idx val="1"/>
          <c:order val="1"/>
          <c:tx>
            <c:strRef>
              <c:f>'HI Data Table'!$C$3</c:f>
              <c:strCache>
                <c:ptCount val="1"/>
                <c:pt idx="0">
                  <c:v>Business &amp; Management</c:v>
                </c:pt>
              </c:strCache>
            </c:strRef>
          </c:tx>
          <c:spPr>
            <a:ln w="28575" cap="rnd">
              <a:solidFill>
                <a:schemeClr val="accent2"/>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Table'!$C$4:$C$32</c:f>
              <c:numCache>
                <c:formatCode>0.0</c:formatCode>
                <c:ptCount val="29"/>
                <c:pt idx="0">
                  <c:v>24.669567089041504</c:v>
                </c:pt>
                <c:pt idx="1">
                  <c:v>24.822048580911364</c:v>
                </c:pt>
                <c:pt idx="2">
                  <c:v>24.564077226013932</c:v>
                </c:pt>
                <c:pt idx="3">
                  <c:v>24.043662341795095</c:v>
                </c:pt>
                <c:pt idx="4">
                  <c:v>23.187878667541518</c:v>
                </c:pt>
                <c:pt idx="5">
                  <c:v>22.982300238593758</c:v>
                </c:pt>
                <c:pt idx="6">
                  <c:v>22.502073302478294</c:v>
                </c:pt>
                <c:pt idx="7">
                  <c:v>21.568097124518548</c:v>
                </c:pt>
                <c:pt idx="8">
                  <c:v>20.707641795721521</c:v>
                </c:pt>
                <c:pt idx="9">
                  <c:v>20.031445607997863</c:v>
                </c:pt>
                <c:pt idx="10">
                  <c:v>19.85211391644453</c:v>
                </c:pt>
                <c:pt idx="11">
                  <c:v>20.148902239869155</c:v>
                </c:pt>
                <c:pt idx="12">
                  <c:v>20.522250797377932</c:v>
                </c:pt>
                <c:pt idx="13">
                  <c:v>21.329145389790771</c:v>
                </c:pt>
                <c:pt idx="14">
                  <c:v>21.763243769321782</c:v>
                </c:pt>
                <c:pt idx="15">
                  <c:v>22.098596187573236</c:v>
                </c:pt>
                <c:pt idx="16">
                  <c:v>22.18461984214354</c:v>
                </c:pt>
                <c:pt idx="17">
                  <c:v>22.345201771985824</c:v>
                </c:pt>
                <c:pt idx="18">
                  <c:v>21.876287225160031</c:v>
                </c:pt>
                <c:pt idx="19">
                  <c:v>21.444764492938013</c:v>
                </c:pt>
                <c:pt idx="20">
                  <c:v>21.404084491255809</c:v>
                </c:pt>
                <c:pt idx="21">
                  <c:v>21.393658101115374</c:v>
                </c:pt>
                <c:pt idx="22">
                  <c:v>21.611815331793544</c:v>
                </c:pt>
                <c:pt idx="23">
                  <c:v>21.476731217682246</c:v>
                </c:pt>
                <c:pt idx="24">
                  <c:v>21.069824955799035</c:v>
                </c:pt>
                <c:pt idx="25">
                  <c:v>20.337836556393544</c:v>
                </c:pt>
                <c:pt idx="26">
                  <c:v>19.299933903755047</c:v>
                </c:pt>
                <c:pt idx="27">
                  <c:v>18.472274877071847</c:v>
                </c:pt>
                <c:pt idx="28">
                  <c:v>18.652650096693439</c:v>
                </c:pt>
              </c:numCache>
            </c:numRef>
          </c:val>
          <c:smooth val="0"/>
          <c:extLst>
            <c:ext xmlns:c16="http://schemas.microsoft.com/office/drawing/2014/chart" uri="{C3380CC4-5D6E-409C-BE32-E72D297353CC}">
              <c16:uniqueId val="{00000001-96FF-4E47-A6A8-FDE809CFCAFA}"/>
            </c:ext>
          </c:extLst>
        </c:ser>
        <c:ser>
          <c:idx val="2"/>
          <c:order val="2"/>
          <c:tx>
            <c:strRef>
              <c:f>'HI Data Table'!$D$3</c:f>
              <c:strCache>
                <c:ptCount val="1"/>
                <c:pt idx="0">
                  <c:v>Education</c:v>
                </c:pt>
              </c:strCache>
            </c:strRef>
          </c:tx>
          <c:spPr>
            <a:ln w="28575" cap="rnd">
              <a:solidFill>
                <a:schemeClr val="accent3"/>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Table'!$D$4:$D$32</c:f>
              <c:numCache>
                <c:formatCode>0.0</c:formatCode>
                <c:ptCount val="29"/>
                <c:pt idx="0">
                  <c:v>8.9540742098906669</c:v>
                </c:pt>
                <c:pt idx="1">
                  <c:v>9.3418406752064787</c:v>
                </c:pt>
                <c:pt idx="2">
                  <c:v>9.6710157828166388</c:v>
                </c:pt>
                <c:pt idx="3">
                  <c:v>10.099599774420023</c:v>
                </c:pt>
                <c:pt idx="4">
                  <c:v>10.220785796351434</c:v>
                </c:pt>
                <c:pt idx="5">
                  <c:v>9.7931259955898415</c:v>
                </c:pt>
                <c:pt idx="6">
                  <c:v>9.6157140216301844</c:v>
                </c:pt>
                <c:pt idx="7">
                  <c:v>9.6180421437512518</c:v>
                </c:pt>
                <c:pt idx="8">
                  <c:v>9.615679355878056</c:v>
                </c:pt>
                <c:pt idx="9">
                  <c:v>9.598030199649946</c:v>
                </c:pt>
                <c:pt idx="10">
                  <c:v>9.5644743040766436</c:v>
                </c:pt>
                <c:pt idx="11">
                  <c:v>9.5929488595582288</c:v>
                </c:pt>
                <c:pt idx="12">
                  <c:v>9.6246568182060255</c:v>
                </c:pt>
                <c:pt idx="13">
                  <c:v>9.490065205195668</c:v>
                </c:pt>
                <c:pt idx="14">
                  <c:v>9.2486132844802373</c:v>
                </c:pt>
                <c:pt idx="15">
                  <c:v>9.0400006126840911</c:v>
                </c:pt>
                <c:pt idx="16">
                  <c:v>8.7647618144153405</c:v>
                </c:pt>
                <c:pt idx="17">
                  <c:v>8.5568038299683948</c:v>
                </c:pt>
                <c:pt idx="18">
                  <c:v>8.3568048984135821</c:v>
                </c:pt>
                <c:pt idx="19">
                  <c:v>8.3825111027423524</c:v>
                </c:pt>
                <c:pt idx="20">
                  <c:v>8.1474279430773695</c:v>
                </c:pt>
                <c:pt idx="21">
                  <c:v>7.8382968895163261</c:v>
                </c:pt>
                <c:pt idx="22">
                  <c:v>7.6333910225724484</c:v>
                </c:pt>
                <c:pt idx="23">
                  <c:v>7.3550322342927368</c:v>
                </c:pt>
                <c:pt idx="24">
                  <c:v>7.2149621314142278</c:v>
                </c:pt>
                <c:pt idx="25">
                  <c:v>7.0477059654152008</c:v>
                </c:pt>
                <c:pt idx="26">
                  <c:v>6.8569341406611777</c:v>
                </c:pt>
                <c:pt idx="27">
                  <c:v>6.5814804352261991</c:v>
                </c:pt>
                <c:pt idx="28">
                  <c:v>6.1018811268899871</c:v>
                </c:pt>
              </c:numCache>
            </c:numRef>
          </c:val>
          <c:smooth val="0"/>
          <c:extLst>
            <c:ext xmlns:c16="http://schemas.microsoft.com/office/drawing/2014/chart" uri="{C3380CC4-5D6E-409C-BE32-E72D297353CC}">
              <c16:uniqueId val="{00000002-96FF-4E47-A6A8-FDE809CFCAFA}"/>
            </c:ext>
          </c:extLst>
        </c:ser>
        <c:ser>
          <c:idx val="3"/>
          <c:order val="3"/>
          <c:tx>
            <c:strRef>
              <c:f>'HI Data Table'!$E$3</c:f>
              <c:strCache>
                <c:ptCount val="1"/>
                <c:pt idx="0">
                  <c:v>Engineering</c:v>
                </c:pt>
              </c:strCache>
            </c:strRef>
          </c:tx>
          <c:spPr>
            <a:ln w="28575" cap="rnd">
              <a:solidFill>
                <a:schemeClr val="accent4"/>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Table'!$E$4:$E$32</c:f>
              <c:numCache>
                <c:formatCode>0.0</c:formatCode>
                <c:ptCount val="29"/>
                <c:pt idx="0">
                  <c:v>11.405814662611656</c:v>
                </c:pt>
                <c:pt idx="1">
                  <c:v>10.455223635805186</c:v>
                </c:pt>
                <c:pt idx="2">
                  <c:v>9.5163812609751197</c:v>
                </c:pt>
                <c:pt idx="3">
                  <c:v>8.7105317417203398</c:v>
                </c:pt>
                <c:pt idx="4">
                  <c:v>7.918252486243194</c:v>
                </c:pt>
                <c:pt idx="5">
                  <c:v>7.5822209392107629</c:v>
                </c:pt>
                <c:pt idx="6">
                  <c:v>7.4231012534788237</c:v>
                </c:pt>
                <c:pt idx="7">
                  <c:v>7.4226148869830393</c:v>
                </c:pt>
                <c:pt idx="8">
                  <c:v>7.5238667752010322</c:v>
                </c:pt>
                <c:pt idx="9">
                  <c:v>7.4439636722706526</c:v>
                </c:pt>
                <c:pt idx="10">
                  <c:v>7.4021417693910863</c:v>
                </c:pt>
                <c:pt idx="11">
                  <c:v>7.3985123114025848</c:v>
                </c:pt>
                <c:pt idx="12">
                  <c:v>7.3653715539468259</c:v>
                </c:pt>
                <c:pt idx="13">
                  <c:v>7.7532018057314493</c:v>
                </c:pt>
                <c:pt idx="14">
                  <c:v>8.1634924875640884</c:v>
                </c:pt>
                <c:pt idx="15">
                  <c:v>8.4319882364654255</c:v>
                </c:pt>
                <c:pt idx="16">
                  <c:v>8.8553605085292926</c:v>
                </c:pt>
                <c:pt idx="17">
                  <c:v>8.6931213659614119</c:v>
                </c:pt>
                <c:pt idx="18">
                  <c:v>8.1271221820205941</c:v>
                </c:pt>
                <c:pt idx="19">
                  <c:v>7.5587537786644132</c:v>
                </c:pt>
                <c:pt idx="20">
                  <c:v>7.0394567983440792</c:v>
                </c:pt>
                <c:pt idx="21">
                  <c:v>6.7677543584659858</c:v>
                </c:pt>
                <c:pt idx="22">
                  <c:v>6.6168245184768519</c:v>
                </c:pt>
                <c:pt idx="23">
                  <c:v>6.744657910940866</c:v>
                </c:pt>
                <c:pt idx="24">
                  <c:v>6.9170171022122622</c:v>
                </c:pt>
                <c:pt idx="25">
                  <c:v>7.1687970147349471</c:v>
                </c:pt>
                <c:pt idx="26">
                  <c:v>7.3772229739013122</c:v>
                </c:pt>
                <c:pt idx="27">
                  <c:v>7.8480198208326772</c:v>
                </c:pt>
                <c:pt idx="28">
                  <c:v>8.3470898448580044</c:v>
                </c:pt>
              </c:numCache>
            </c:numRef>
          </c:val>
          <c:smooth val="0"/>
          <c:extLst>
            <c:ext xmlns:c16="http://schemas.microsoft.com/office/drawing/2014/chart" uri="{C3380CC4-5D6E-409C-BE32-E72D297353CC}">
              <c16:uniqueId val="{00000003-96FF-4E47-A6A8-FDE809CFCAFA}"/>
            </c:ext>
          </c:extLst>
        </c:ser>
        <c:ser>
          <c:idx val="4"/>
          <c:order val="4"/>
          <c:tx>
            <c:strRef>
              <c:f>'HI Data Table'!$F$3</c:f>
              <c:strCache>
                <c:ptCount val="1"/>
                <c:pt idx="0">
                  <c:v>Fine &amp; Performing Arts</c:v>
                </c:pt>
              </c:strCache>
            </c:strRef>
          </c:tx>
          <c:spPr>
            <a:ln w="28575" cap="rnd">
              <a:solidFill>
                <a:schemeClr val="accent5"/>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Table'!$F$4:$F$32</c:f>
              <c:numCache>
                <c:formatCode>0.0</c:formatCode>
                <c:ptCount val="29"/>
                <c:pt idx="0">
                  <c:v>3.4099560352833791</c:v>
                </c:pt>
                <c:pt idx="1">
                  <c:v>3.4409408041286915</c:v>
                </c:pt>
                <c:pt idx="2">
                  <c:v>3.4322457145464198</c:v>
                </c:pt>
                <c:pt idx="3">
                  <c:v>3.4900875675869059</c:v>
                </c:pt>
                <c:pt idx="4">
                  <c:v>3.5253705560574624</c:v>
                </c:pt>
                <c:pt idx="5">
                  <c:v>3.5543861601708415</c:v>
                </c:pt>
                <c:pt idx="6">
                  <c:v>3.6164500652093907</c:v>
                </c:pt>
                <c:pt idx="7">
                  <c:v>3.8058016753708985</c:v>
                </c:pt>
                <c:pt idx="8">
                  <c:v>3.6623536744445842</c:v>
                </c:pt>
                <c:pt idx="9">
                  <c:v>3.6862558960514997</c:v>
                </c:pt>
                <c:pt idx="10">
                  <c:v>3.7210019644544152</c:v>
                </c:pt>
                <c:pt idx="11">
                  <c:v>3.8118373195929576</c:v>
                </c:pt>
                <c:pt idx="12">
                  <c:v>3.9843908098148146</c:v>
                </c:pt>
                <c:pt idx="13">
                  <c:v>4.3122731164827659</c:v>
                </c:pt>
                <c:pt idx="14">
                  <c:v>4.4508479320127732</c:v>
                </c:pt>
                <c:pt idx="15">
                  <c:v>4.6727118163785777</c:v>
                </c:pt>
                <c:pt idx="16">
                  <c:v>4.7520927048196011</c:v>
                </c:pt>
                <c:pt idx="17">
                  <c:v>4.933728213536658</c:v>
                </c:pt>
                <c:pt idx="18">
                  <c:v>5.015725020873921</c:v>
                </c:pt>
                <c:pt idx="19">
                  <c:v>4.9810176184999344</c:v>
                </c:pt>
                <c:pt idx="20">
                  <c:v>4.9348024042960574</c:v>
                </c:pt>
                <c:pt idx="21">
                  <c:v>4.9242620840707731</c:v>
                </c:pt>
                <c:pt idx="22">
                  <c:v>4.8558001810671794</c:v>
                </c:pt>
                <c:pt idx="23">
                  <c:v>4.8724847483697387</c:v>
                </c:pt>
                <c:pt idx="24">
                  <c:v>4.811171801400306</c:v>
                </c:pt>
                <c:pt idx="25">
                  <c:v>4.6818041014636096</c:v>
                </c:pt>
                <c:pt idx="26">
                  <c:v>4.6803378654588039</c:v>
                </c:pt>
                <c:pt idx="27">
                  <c:v>4.6615219957700553</c:v>
                </c:pt>
                <c:pt idx="28">
                  <c:v>4.5136710423513327</c:v>
                </c:pt>
              </c:numCache>
            </c:numRef>
          </c:val>
          <c:smooth val="0"/>
          <c:extLst>
            <c:ext xmlns:c16="http://schemas.microsoft.com/office/drawing/2014/chart" uri="{C3380CC4-5D6E-409C-BE32-E72D297353CC}">
              <c16:uniqueId val="{00000004-96FF-4E47-A6A8-FDE809CFCAFA}"/>
            </c:ext>
          </c:extLst>
        </c:ser>
        <c:ser>
          <c:idx val="5"/>
          <c:order val="5"/>
          <c:tx>
            <c:strRef>
              <c:f>'HI Data Table'!$G$3</c:f>
              <c:strCache>
                <c:ptCount val="1"/>
                <c:pt idx="0">
                  <c:v>Health &amp; Medical Sciences</c:v>
                </c:pt>
              </c:strCache>
            </c:strRef>
          </c:tx>
          <c:spPr>
            <a:ln w="28575" cap="rnd">
              <a:solidFill>
                <a:schemeClr val="accent6"/>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Table'!$G$4:$G$32</c:f>
              <c:numCache>
                <c:formatCode>0.0</c:formatCode>
                <c:ptCount val="29"/>
                <c:pt idx="0">
                  <c:v>6.4074688201273098</c:v>
                </c:pt>
                <c:pt idx="1">
                  <c:v>6.2348849391620353</c:v>
                </c:pt>
                <c:pt idx="2">
                  <c:v>6.061032585852252</c:v>
                </c:pt>
                <c:pt idx="3">
                  <c:v>5.8803315159520633</c:v>
                </c:pt>
                <c:pt idx="4">
                  <c:v>6.6748375672497309</c:v>
                </c:pt>
                <c:pt idx="5">
                  <c:v>6.0616204898475923</c:v>
                </c:pt>
                <c:pt idx="6">
                  <c:v>6.2501801950006692</c:v>
                </c:pt>
                <c:pt idx="7">
                  <c:v>6.6817057307624372</c:v>
                </c:pt>
                <c:pt idx="8">
                  <c:v>7.0437214118095834</c:v>
                </c:pt>
                <c:pt idx="9">
                  <c:v>7.3917520967270294</c:v>
                </c:pt>
                <c:pt idx="10">
                  <c:v>7.7404223366304592</c:v>
                </c:pt>
                <c:pt idx="11">
                  <c:v>7.3257367793200787</c:v>
                </c:pt>
                <c:pt idx="12">
                  <c:v>7.0876308719828476</c:v>
                </c:pt>
                <c:pt idx="13">
                  <c:v>6.4476614788196827</c:v>
                </c:pt>
                <c:pt idx="14">
                  <c:v>6.0217962418737194</c:v>
                </c:pt>
                <c:pt idx="15">
                  <c:v>5.5777228063994855</c:v>
                </c:pt>
                <c:pt idx="16">
                  <c:v>5.2814185166964132</c:v>
                </c:pt>
                <c:pt idx="17">
                  <c:v>5.2910820044505762</c:v>
                </c:pt>
                <c:pt idx="18">
                  <c:v>5.5969941553019753</c:v>
                </c:pt>
                <c:pt idx="19">
                  <c:v>6.1642696957051299</c:v>
                </c:pt>
                <c:pt idx="20">
                  <c:v>6.6163903592052264</c:v>
                </c:pt>
                <c:pt idx="21">
                  <c:v>7.0743002320017023</c:v>
                </c:pt>
                <c:pt idx="22">
                  <c:v>7.4632437435956698</c:v>
                </c:pt>
                <c:pt idx="23">
                  <c:v>7.7946525941990643</c:v>
                </c:pt>
                <c:pt idx="24">
                  <c:v>8.1538061908883179</c:v>
                </c:pt>
                <c:pt idx="25">
                  <c:v>8.7777505110594003</c:v>
                </c:pt>
                <c:pt idx="26">
                  <c:v>9.4367231641612488</c:v>
                </c:pt>
                <c:pt idx="27">
                  <c:v>9.9865235162084414</c:v>
                </c:pt>
                <c:pt idx="28">
                  <c:v>10.654869861247866</c:v>
                </c:pt>
              </c:numCache>
            </c:numRef>
          </c:val>
          <c:smooth val="0"/>
          <c:extLst>
            <c:ext xmlns:c16="http://schemas.microsoft.com/office/drawing/2014/chart" uri="{C3380CC4-5D6E-409C-BE32-E72D297353CC}">
              <c16:uniqueId val="{00000005-96FF-4E47-A6A8-FDE809CFCAFA}"/>
            </c:ext>
          </c:extLst>
        </c:ser>
        <c:ser>
          <c:idx val="6"/>
          <c:order val="6"/>
          <c:tx>
            <c:strRef>
              <c:f>'HI Data Table'!$H$3</c:f>
              <c:strCache>
                <c:ptCount val="1"/>
                <c:pt idx="0">
                  <c:v>Natural Sciences</c:v>
                </c:pt>
              </c:strCache>
            </c:strRef>
          </c:tx>
          <c:spPr>
            <a:ln w="28575" cap="rnd">
              <a:solidFill>
                <a:schemeClr val="accent1">
                  <a:lumMod val="60000"/>
                </a:schemeClr>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Table'!$H$4:$H$32</c:f>
              <c:numCache>
                <c:formatCode>0.0</c:formatCode>
                <c:ptCount val="29"/>
                <c:pt idx="0">
                  <c:v>7.795665708716812</c:v>
                </c:pt>
                <c:pt idx="1">
                  <c:v>7.3719251754167106</c:v>
                </c:pt>
                <c:pt idx="2">
                  <c:v>7.0035945488661584</c:v>
                </c:pt>
                <c:pt idx="3">
                  <c:v>6.745462744939279</c:v>
                </c:pt>
                <c:pt idx="4">
                  <c:v>6.7382853924694741</c:v>
                </c:pt>
                <c:pt idx="5">
                  <c:v>6.8918293811170077</c:v>
                </c:pt>
                <c:pt idx="6">
                  <c:v>7.110706720552745</c:v>
                </c:pt>
                <c:pt idx="7">
                  <c:v>7.5500722230063877</c:v>
                </c:pt>
                <c:pt idx="8">
                  <c:v>8.0647221304524042</c:v>
                </c:pt>
                <c:pt idx="9">
                  <c:v>8.4760746388204922</c:v>
                </c:pt>
                <c:pt idx="10">
                  <c:v>8.7141377511505667</c:v>
                </c:pt>
                <c:pt idx="11">
                  <c:v>8.7193923868290462</c:v>
                </c:pt>
                <c:pt idx="12">
                  <c:v>8.4724835997814125</c:v>
                </c:pt>
                <c:pt idx="13">
                  <c:v>8.0979410607594957</c:v>
                </c:pt>
                <c:pt idx="14">
                  <c:v>7.796776204470568</c:v>
                </c:pt>
                <c:pt idx="15">
                  <c:v>7.5650402456863208</c:v>
                </c:pt>
                <c:pt idx="16">
                  <c:v>7.4766719393341727</c:v>
                </c:pt>
                <c:pt idx="17">
                  <c:v>7.4093342686507331</c:v>
                </c:pt>
                <c:pt idx="18">
                  <c:v>7.6444475368772604</c:v>
                </c:pt>
                <c:pt idx="19">
                  <c:v>7.9852890784299762</c:v>
                </c:pt>
                <c:pt idx="20">
                  <c:v>8.3623767327386034</c:v>
                </c:pt>
                <c:pt idx="21">
                  <c:v>8.5300200860534279</c:v>
                </c:pt>
                <c:pt idx="22">
                  <c:v>8.6465926737629086</c:v>
                </c:pt>
                <c:pt idx="23">
                  <c:v>8.9022040985897029</c:v>
                </c:pt>
                <c:pt idx="24">
                  <c:v>9.1663285008540925</c:v>
                </c:pt>
                <c:pt idx="25">
                  <c:v>9.5164806239953386</c:v>
                </c:pt>
                <c:pt idx="26">
                  <c:v>9.9286284944360972</c:v>
                </c:pt>
                <c:pt idx="27">
                  <c:v>10.473234316322801</c:v>
                </c:pt>
                <c:pt idx="28">
                  <c:v>10.809500727096461</c:v>
                </c:pt>
              </c:numCache>
            </c:numRef>
          </c:val>
          <c:smooth val="0"/>
          <c:extLst>
            <c:ext xmlns:c16="http://schemas.microsoft.com/office/drawing/2014/chart" uri="{C3380CC4-5D6E-409C-BE32-E72D297353CC}">
              <c16:uniqueId val="{00000006-96FF-4E47-A6A8-FDE809CFCAFA}"/>
            </c:ext>
          </c:extLst>
        </c:ser>
        <c:ser>
          <c:idx val="7"/>
          <c:order val="7"/>
          <c:tx>
            <c:strRef>
              <c:f>'HI Data Table'!$I$3</c:f>
              <c:strCache>
                <c:ptCount val="1"/>
                <c:pt idx="0">
                  <c:v>Behavioral &amp; Social   Sciences</c:v>
                </c:pt>
              </c:strCache>
            </c:strRef>
          </c:tx>
          <c:spPr>
            <a:ln w="28575" cap="rnd">
              <a:solidFill>
                <a:schemeClr val="accent2">
                  <a:lumMod val="60000"/>
                </a:schemeClr>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Table'!$I$4:$I$32</c:f>
              <c:numCache>
                <c:formatCode>0.0</c:formatCode>
                <c:ptCount val="29"/>
                <c:pt idx="0">
                  <c:v>12.765711506957425</c:v>
                </c:pt>
                <c:pt idx="1">
                  <c:v>13.192410189327786</c:v>
                </c:pt>
                <c:pt idx="2">
                  <c:v>13.815667495978822</c:v>
                </c:pt>
                <c:pt idx="3">
                  <c:v>14.53531560013595</c:v>
                </c:pt>
                <c:pt idx="4">
                  <c:v>14.879643175929177</c:v>
                </c:pt>
                <c:pt idx="5">
                  <c:v>15.34729999513074</c:v>
                </c:pt>
                <c:pt idx="6">
                  <c:v>15.342268744095962</c:v>
                </c:pt>
                <c:pt idx="7">
                  <c:v>15.345846353055132</c:v>
                </c:pt>
                <c:pt idx="8">
                  <c:v>15.284783504592841</c:v>
                </c:pt>
                <c:pt idx="9">
                  <c:v>15.234846141132296</c:v>
                </c:pt>
                <c:pt idx="10">
                  <c:v>15.161273195689493</c:v>
                </c:pt>
                <c:pt idx="11">
                  <c:v>14.922902118159787</c:v>
                </c:pt>
                <c:pt idx="12">
                  <c:v>14.69657854612994</c:v>
                </c:pt>
                <c:pt idx="13">
                  <c:v>14.50083431687762</c:v>
                </c:pt>
                <c:pt idx="14">
                  <c:v>14.485134155184918</c:v>
                </c:pt>
                <c:pt idx="15">
                  <c:v>14.521378845549998</c:v>
                </c:pt>
                <c:pt idx="16">
                  <c:v>14.851714499394417</c:v>
                </c:pt>
                <c:pt idx="17">
                  <c:v>15.112980798274922</c:v>
                </c:pt>
                <c:pt idx="18">
                  <c:v>15.489075981074309</c:v>
                </c:pt>
                <c:pt idx="19">
                  <c:v>15.464313462053896</c:v>
                </c:pt>
                <c:pt idx="20">
                  <c:v>15.394007564658732</c:v>
                </c:pt>
                <c:pt idx="21">
                  <c:v>15.491628215974382</c:v>
                </c:pt>
                <c:pt idx="22">
                  <c:v>15.379155434618369</c:v>
                </c:pt>
                <c:pt idx="23">
                  <c:v>15.42875195050237</c:v>
                </c:pt>
                <c:pt idx="24">
                  <c:v>15.618232942976265</c:v>
                </c:pt>
                <c:pt idx="25">
                  <c:v>15.697124101946363</c:v>
                </c:pt>
                <c:pt idx="26">
                  <c:v>15.799377259160041</c:v>
                </c:pt>
                <c:pt idx="27">
                  <c:v>15.61828413838888</c:v>
                </c:pt>
                <c:pt idx="28">
                  <c:v>15.274642503885429</c:v>
                </c:pt>
              </c:numCache>
            </c:numRef>
          </c:val>
          <c:smooth val="0"/>
          <c:extLst>
            <c:ext xmlns:c16="http://schemas.microsoft.com/office/drawing/2014/chart" uri="{C3380CC4-5D6E-409C-BE32-E72D297353CC}">
              <c16:uniqueId val="{00000007-96FF-4E47-A6A8-FDE809CFCAFA}"/>
            </c:ext>
          </c:extLst>
        </c:ser>
        <c:ser>
          <c:idx val="8"/>
          <c:order val="8"/>
          <c:tx>
            <c:strRef>
              <c:f>'HI Data Table'!$J$3</c:f>
              <c:strCache>
                <c:ptCount val="1"/>
                <c:pt idx="0">
                  <c:v>Other/ Unknown</c:v>
                </c:pt>
              </c:strCache>
            </c:strRef>
          </c:tx>
          <c:spPr>
            <a:ln w="28575" cap="rnd">
              <a:solidFill>
                <a:schemeClr val="accent3">
                  <a:lumMod val="60000"/>
                </a:schemeClr>
              </a:solidFill>
              <a:round/>
            </a:ln>
            <a:effectLst/>
          </c:spPr>
          <c:marker>
            <c:symbol val="none"/>
          </c:marker>
          <c:cat>
            <c:numRef>
              <c:f>'HI Data Table'!$A$4:$A$32</c:f>
              <c:numCache>
                <c:formatCode>General</c:formatCode>
                <c:ptCount val="29"/>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formatCode="0">
                  <c:v>2007</c:v>
                </c:pt>
                <c:pt idx="21">
                  <c:v>2008</c:v>
                </c:pt>
                <c:pt idx="22">
                  <c:v>2009</c:v>
                </c:pt>
                <c:pt idx="23">
                  <c:v>2010</c:v>
                </c:pt>
                <c:pt idx="24" formatCode="0">
                  <c:v>2011</c:v>
                </c:pt>
                <c:pt idx="25" formatCode="0">
                  <c:v>2012</c:v>
                </c:pt>
                <c:pt idx="26" formatCode="0">
                  <c:v>2013</c:v>
                </c:pt>
                <c:pt idx="27" formatCode="0">
                  <c:v>2014</c:v>
                </c:pt>
                <c:pt idx="28" formatCode="0">
                  <c:v>2015</c:v>
                </c:pt>
              </c:numCache>
            </c:numRef>
          </c:cat>
          <c:val>
            <c:numRef>
              <c:f>'HI Data Table'!$J$4:$J$32</c:f>
              <c:numCache>
                <c:formatCode>0.0</c:formatCode>
                <c:ptCount val="29"/>
                <c:pt idx="0">
                  <c:v>12.57229465527756</c:v>
                </c:pt>
                <c:pt idx="1">
                  <c:v>12.615987745928811</c:v>
                </c:pt>
                <c:pt idx="2">
                  <c:v>12.662460892414948</c:v>
                </c:pt>
                <c:pt idx="3">
                  <c:v>12.52797389448393</c:v>
                </c:pt>
                <c:pt idx="4">
                  <c:v>12.371513641282423</c:v>
                </c:pt>
                <c:pt idx="5">
                  <c:v>12.657903157367539</c:v>
                </c:pt>
                <c:pt idx="6">
                  <c:v>13.064010352096792</c:v>
                </c:pt>
                <c:pt idx="7">
                  <c:v>13.37685026552203</c:v>
                </c:pt>
                <c:pt idx="8">
                  <c:v>13.665793623492467</c:v>
                </c:pt>
                <c:pt idx="9">
                  <c:v>13.799451608938689</c:v>
                </c:pt>
                <c:pt idx="10">
                  <c:v>13.689491475144299</c:v>
                </c:pt>
                <c:pt idx="11">
                  <c:v>13.755659277129725</c:v>
                </c:pt>
                <c:pt idx="12">
                  <c:v>13.880807463441053</c:v>
                </c:pt>
                <c:pt idx="13">
                  <c:v>13.740013933211555</c:v>
                </c:pt>
                <c:pt idx="14">
                  <c:v>13.460920702772158</c:v>
                </c:pt>
                <c:pt idx="15">
                  <c:v>13.398865002718786</c:v>
                </c:pt>
                <c:pt idx="16">
                  <c:v>13.048932854748674</c:v>
                </c:pt>
                <c:pt idx="17">
                  <c:v>12.784068900767515</c:v>
                </c:pt>
                <c:pt idx="18">
                  <c:v>12.908085165599777</c:v>
                </c:pt>
                <c:pt idx="19">
                  <c:v>13.109005350351319</c:v>
                </c:pt>
                <c:pt idx="20">
                  <c:v>13.222965099505837</c:v>
                </c:pt>
                <c:pt idx="21">
                  <c:v>13.242327594708078</c:v>
                </c:pt>
                <c:pt idx="22">
                  <c:v>13.193969167789344</c:v>
                </c:pt>
                <c:pt idx="23">
                  <c:v>13.099338992984375</c:v>
                </c:pt>
                <c:pt idx="24">
                  <c:v>13.100962545592532</c:v>
                </c:pt>
                <c:pt idx="25">
                  <c:v>13.281969732410046</c:v>
                </c:pt>
                <c:pt idx="26">
                  <c:v>13.495281383984128</c:v>
                </c:pt>
                <c:pt idx="27">
                  <c:v>13.655128197112473</c:v>
                </c:pt>
                <c:pt idx="28">
                  <c:v>13.709292848842008</c:v>
                </c:pt>
              </c:numCache>
            </c:numRef>
          </c:val>
          <c:smooth val="0"/>
          <c:extLst>
            <c:ext xmlns:c16="http://schemas.microsoft.com/office/drawing/2014/chart" uri="{C3380CC4-5D6E-409C-BE32-E72D297353CC}">
              <c16:uniqueId val="{00000008-96FF-4E47-A6A8-FDE809CFCAFA}"/>
            </c:ext>
          </c:extLst>
        </c:ser>
        <c:dLbls>
          <c:showLegendKey val="0"/>
          <c:showVal val="0"/>
          <c:showCatName val="0"/>
          <c:showSerName val="0"/>
          <c:showPercent val="0"/>
          <c:showBubbleSize val="0"/>
        </c:dLbls>
        <c:smooth val="0"/>
        <c:axId val="916180912"/>
        <c:axId val="914005888"/>
      </c:lineChart>
      <c:catAx>
        <c:axId val="91618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4005888"/>
        <c:crosses val="autoZero"/>
        <c:auto val="1"/>
        <c:lblAlgn val="ctr"/>
        <c:lblOffset val="100"/>
        <c:noMultiLvlLbl val="0"/>
      </c:catAx>
      <c:valAx>
        <c:axId val="914005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6180912"/>
        <c:crosses val="autoZero"/>
        <c:crossBetween val="between"/>
      </c:valAx>
      <c:spPr>
        <a:noFill/>
        <a:ln>
          <a:noFill/>
        </a:ln>
        <a:effectLst/>
      </c:spPr>
    </c:plotArea>
    <c:legend>
      <c:legendPos val="b"/>
      <c:layout>
        <c:manualLayout>
          <c:xMode val="edge"/>
          <c:yMode val="edge"/>
          <c:x val="4.7518648148021495E-2"/>
          <c:y val="0.85927080673493605"/>
          <c:w val="0.93602924525482856"/>
          <c:h val="0.1267025113866426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Number of Humanities</a:t>
            </a:r>
            <a:r>
              <a:rPr lang="en-US" sz="1600" b="1" baseline="0" dirty="0"/>
              <a:t> Bachelors' Degree Completion by Disciplines in Selected Year 1987-2015</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v>Year 1987</c:v>
          </c:tx>
          <c:spPr>
            <a:solidFill>
              <a:schemeClr val="accent1"/>
            </a:solidFill>
            <a:ln>
              <a:noFill/>
            </a:ln>
            <a:effectLst/>
          </c:spPr>
          <c:invertIfNegative val="0"/>
          <c:cat>
            <c:strRef>
              <c:f>'HI Data Table'!$A$38:$O$38</c:f>
              <c:strCache>
                <c:ptCount val="15"/>
                <c:pt idx="0">
                  <c:v>Year</c:v>
                </c:pt>
                <c:pt idx="1">
                  <c:v>Area Studies</c:v>
                </c:pt>
                <c:pt idx="2">
                  <c:v>Communication (excl. professional)</c:v>
                </c:pt>
                <c:pt idx="3">
                  <c:v>Cultural, Ethnic, &amp; Gender Studies</c:v>
                </c:pt>
                <c:pt idx="4">
                  <c:v>English Language &amp; Literature</c:v>
                </c:pt>
                <c:pt idx="5">
                  <c:v>General Humanities/
Liberal Studies</c:v>
                </c:pt>
                <c:pt idx="6">
                  <c:v>History</c:v>
                </c:pt>
                <c:pt idx="7">
                  <c:v>Languages &amp; Literatures Other than English</c:v>
                </c:pt>
                <c:pt idx="8">
                  <c:v>Linguistics</c:v>
                </c:pt>
                <c:pt idx="9">
                  <c:v>Philosophy</c:v>
                </c:pt>
                <c:pt idx="10">
                  <c:v>Religion</c:v>
                </c:pt>
                <c:pt idx="11">
                  <c:v>Study of the Arts</c:v>
                </c:pt>
                <c:pt idx="12">
                  <c:v>Archaeology</c:v>
                </c:pt>
                <c:pt idx="13">
                  <c:v>Classical Studies</c:v>
                </c:pt>
                <c:pt idx="14">
                  <c:v>Comparative Literature</c:v>
                </c:pt>
              </c:strCache>
            </c:strRef>
          </c:cat>
          <c:val>
            <c:numRef>
              <c:f>'HI Data Table'!$A$39:$O$39</c:f>
              <c:numCache>
                <c:formatCode>#,##0</c:formatCode>
                <c:ptCount val="15"/>
                <c:pt idx="0" formatCode="General">
                  <c:v>1987</c:v>
                </c:pt>
                <c:pt idx="1">
                  <c:v>2770</c:v>
                </c:pt>
                <c:pt idx="2">
                  <c:v>20431</c:v>
                </c:pt>
                <c:pt idx="3">
                  <c:v>524</c:v>
                </c:pt>
                <c:pt idx="4">
                  <c:v>35603</c:v>
                </c:pt>
                <c:pt idx="5">
                  <c:v>23826</c:v>
                </c:pt>
                <c:pt idx="6">
                  <c:v>17035</c:v>
                </c:pt>
                <c:pt idx="7">
                  <c:v>10182</c:v>
                </c:pt>
                <c:pt idx="8">
                  <c:v>477</c:v>
                </c:pt>
                <c:pt idx="9">
                  <c:v>3534</c:v>
                </c:pt>
                <c:pt idx="10">
                  <c:v>2621</c:v>
                </c:pt>
                <c:pt idx="11">
                  <c:v>2438</c:v>
                </c:pt>
                <c:pt idx="12">
                  <c:v>67</c:v>
                </c:pt>
                <c:pt idx="13">
                  <c:v>491</c:v>
                </c:pt>
                <c:pt idx="14">
                  <c:v>620</c:v>
                </c:pt>
              </c:numCache>
            </c:numRef>
          </c:val>
          <c:extLst>
            <c:ext xmlns:c16="http://schemas.microsoft.com/office/drawing/2014/chart" uri="{C3380CC4-5D6E-409C-BE32-E72D297353CC}">
              <c16:uniqueId val="{00000000-E4BE-4018-813B-21FF9CA538A0}"/>
            </c:ext>
          </c:extLst>
        </c:ser>
        <c:ser>
          <c:idx val="1"/>
          <c:order val="1"/>
          <c:tx>
            <c:v>Year 1997</c:v>
          </c:tx>
          <c:spPr>
            <a:solidFill>
              <a:schemeClr val="accent2"/>
            </a:solidFill>
            <a:ln>
              <a:noFill/>
            </a:ln>
            <a:effectLst/>
          </c:spPr>
          <c:invertIfNegative val="0"/>
          <c:cat>
            <c:strRef>
              <c:f>'HI Data Table'!$A$38:$O$38</c:f>
              <c:strCache>
                <c:ptCount val="15"/>
                <c:pt idx="0">
                  <c:v>Year</c:v>
                </c:pt>
                <c:pt idx="1">
                  <c:v>Area Studies</c:v>
                </c:pt>
                <c:pt idx="2">
                  <c:v>Communication (excl. professional)</c:v>
                </c:pt>
                <c:pt idx="3">
                  <c:v>Cultural, Ethnic, &amp; Gender Studies</c:v>
                </c:pt>
                <c:pt idx="4">
                  <c:v>English Language &amp; Literature</c:v>
                </c:pt>
                <c:pt idx="5">
                  <c:v>General Humanities/
Liberal Studies</c:v>
                </c:pt>
                <c:pt idx="6">
                  <c:v>History</c:v>
                </c:pt>
                <c:pt idx="7">
                  <c:v>Languages &amp; Literatures Other than English</c:v>
                </c:pt>
                <c:pt idx="8">
                  <c:v>Linguistics</c:v>
                </c:pt>
                <c:pt idx="9">
                  <c:v>Philosophy</c:v>
                </c:pt>
                <c:pt idx="10">
                  <c:v>Religion</c:v>
                </c:pt>
                <c:pt idx="11">
                  <c:v>Study of the Arts</c:v>
                </c:pt>
                <c:pt idx="12">
                  <c:v>Archaeology</c:v>
                </c:pt>
                <c:pt idx="13">
                  <c:v>Classical Studies</c:v>
                </c:pt>
                <c:pt idx="14">
                  <c:v>Comparative Literature</c:v>
                </c:pt>
              </c:strCache>
            </c:strRef>
          </c:cat>
          <c:val>
            <c:numRef>
              <c:f>'HI Data Table'!$A$40:$O$40</c:f>
              <c:numCache>
                <c:formatCode>#,##0</c:formatCode>
                <c:ptCount val="15"/>
                <c:pt idx="0" formatCode="General">
                  <c:v>1997</c:v>
                </c:pt>
                <c:pt idx="1">
                  <c:v>3803</c:v>
                </c:pt>
                <c:pt idx="2">
                  <c:v>25703</c:v>
                </c:pt>
                <c:pt idx="3">
                  <c:v>1909</c:v>
                </c:pt>
                <c:pt idx="4">
                  <c:v>48525</c:v>
                </c:pt>
                <c:pt idx="5">
                  <c:v>34825</c:v>
                </c:pt>
                <c:pt idx="6">
                  <c:v>25339</c:v>
                </c:pt>
                <c:pt idx="7">
                  <c:v>12556</c:v>
                </c:pt>
                <c:pt idx="8">
                  <c:v>577</c:v>
                </c:pt>
                <c:pt idx="9">
                  <c:v>4863</c:v>
                </c:pt>
                <c:pt idx="10">
                  <c:v>2986</c:v>
                </c:pt>
                <c:pt idx="11">
                  <c:v>5272</c:v>
                </c:pt>
                <c:pt idx="12">
                  <c:v>136</c:v>
                </c:pt>
                <c:pt idx="13">
                  <c:v>719</c:v>
                </c:pt>
                <c:pt idx="14">
                  <c:v>710</c:v>
                </c:pt>
              </c:numCache>
            </c:numRef>
          </c:val>
          <c:extLst>
            <c:ext xmlns:c16="http://schemas.microsoft.com/office/drawing/2014/chart" uri="{C3380CC4-5D6E-409C-BE32-E72D297353CC}">
              <c16:uniqueId val="{00000001-E4BE-4018-813B-21FF9CA538A0}"/>
            </c:ext>
          </c:extLst>
        </c:ser>
        <c:ser>
          <c:idx val="2"/>
          <c:order val="2"/>
          <c:tx>
            <c:v>Year 2007</c:v>
          </c:tx>
          <c:spPr>
            <a:solidFill>
              <a:schemeClr val="accent3"/>
            </a:solidFill>
            <a:ln>
              <a:noFill/>
            </a:ln>
            <a:effectLst/>
          </c:spPr>
          <c:invertIfNegative val="0"/>
          <c:cat>
            <c:strRef>
              <c:f>'HI Data Table'!$A$38:$O$38</c:f>
              <c:strCache>
                <c:ptCount val="15"/>
                <c:pt idx="0">
                  <c:v>Year</c:v>
                </c:pt>
                <c:pt idx="1">
                  <c:v>Area Studies</c:v>
                </c:pt>
                <c:pt idx="2">
                  <c:v>Communication (excl. professional)</c:v>
                </c:pt>
                <c:pt idx="3">
                  <c:v>Cultural, Ethnic, &amp; Gender Studies</c:v>
                </c:pt>
                <c:pt idx="4">
                  <c:v>English Language &amp; Literature</c:v>
                </c:pt>
                <c:pt idx="5">
                  <c:v>General Humanities/
Liberal Studies</c:v>
                </c:pt>
                <c:pt idx="6">
                  <c:v>History</c:v>
                </c:pt>
                <c:pt idx="7">
                  <c:v>Languages &amp; Literatures Other than English</c:v>
                </c:pt>
                <c:pt idx="8">
                  <c:v>Linguistics</c:v>
                </c:pt>
                <c:pt idx="9">
                  <c:v>Philosophy</c:v>
                </c:pt>
                <c:pt idx="10">
                  <c:v>Religion</c:v>
                </c:pt>
                <c:pt idx="11">
                  <c:v>Study of the Arts</c:v>
                </c:pt>
                <c:pt idx="12">
                  <c:v>Archaeology</c:v>
                </c:pt>
                <c:pt idx="13">
                  <c:v>Classical Studies</c:v>
                </c:pt>
                <c:pt idx="14">
                  <c:v>Comparative Literature</c:v>
                </c:pt>
              </c:strCache>
            </c:strRef>
          </c:cat>
          <c:val>
            <c:numRef>
              <c:f>'HI Data Table'!$A$41:$O$41</c:f>
              <c:numCache>
                <c:formatCode>#,##0</c:formatCode>
                <c:ptCount val="15"/>
                <c:pt idx="0" formatCode="General">
                  <c:v>2007</c:v>
                </c:pt>
                <c:pt idx="1">
                  <c:v>4599</c:v>
                </c:pt>
                <c:pt idx="2">
                  <c:v>41543</c:v>
                </c:pt>
                <c:pt idx="3">
                  <c:v>3712</c:v>
                </c:pt>
                <c:pt idx="4">
                  <c:v>54686</c:v>
                </c:pt>
                <c:pt idx="5">
                  <c:v>45512</c:v>
                </c:pt>
                <c:pt idx="6">
                  <c:v>34617</c:v>
                </c:pt>
                <c:pt idx="7">
                  <c:v>16909</c:v>
                </c:pt>
                <c:pt idx="8">
                  <c:v>1290</c:v>
                </c:pt>
                <c:pt idx="9">
                  <c:v>7448</c:v>
                </c:pt>
                <c:pt idx="10">
                  <c:v>4618</c:v>
                </c:pt>
                <c:pt idx="11">
                  <c:v>6818</c:v>
                </c:pt>
                <c:pt idx="12">
                  <c:v>188</c:v>
                </c:pt>
                <c:pt idx="13">
                  <c:v>1477</c:v>
                </c:pt>
                <c:pt idx="14">
                  <c:v>880</c:v>
                </c:pt>
              </c:numCache>
            </c:numRef>
          </c:val>
          <c:extLst>
            <c:ext xmlns:c16="http://schemas.microsoft.com/office/drawing/2014/chart" uri="{C3380CC4-5D6E-409C-BE32-E72D297353CC}">
              <c16:uniqueId val="{00000002-E4BE-4018-813B-21FF9CA538A0}"/>
            </c:ext>
          </c:extLst>
        </c:ser>
        <c:ser>
          <c:idx val="3"/>
          <c:order val="3"/>
          <c:tx>
            <c:v>Year 2015</c:v>
          </c:tx>
          <c:spPr>
            <a:solidFill>
              <a:schemeClr val="accent4"/>
            </a:solidFill>
            <a:ln>
              <a:noFill/>
            </a:ln>
            <a:effectLst/>
          </c:spPr>
          <c:invertIfNegative val="0"/>
          <c:cat>
            <c:strRef>
              <c:f>'HI Data Table'!$A$38:$O$38</c:f>
              <c:strCache>
                <c:ptCount val="15"/>
                <c:pt idx="0">
                  <c:v>Year</c:v>
                </c:pt>
                <c:pt idx="1">
                  <c:v>Area Studies</c:v>
                </c:pt>
                <c:pt idx="2">
                  <c:v>Communication (excl. professional)</c:v>
                </c:pt>
                <c:pt idx="3">
                  <c:v>Cultural, Ethnic, &amp; Gender Studies</c:v>
                </c:pt>
                <c:pt idx="4">
                  <c:v>English Language &amp; Literature</c:v>
                </c:pt>
                <c:pt idx="5">
                  <c:v>General Humanities/
Liberal Studies</c:v>
                </c:pt>
                <c:pt idx="6">
                  <c:v>History</c:v>
                </c:pt>
                <c:pt idx="7">
                  <c:v>Languages &amp; Literatures Other than English</c:v>
                </c:pt>
                <c:pt idx="8">
                  <c:v>Linguistics</c:v>
                </c:pt>
                <c:pt idx="9">
                  <c:v>Philosophy</c:v>
                </c:pt>
                <c:pt idx="10">
                  <c:v>Religion</c:v>
                </c:pt>
                <c:pt idx="11">
                  <c:v>Study of the Arts</c:v>
                </c:pt>
                <c:pt idx="12">
                  <c:v>Archaeology</c:v>
                </c:pt>
                <c:pt idx="13">
                  <c:v>Classical Studies</c:v>
                </c:pt>
                <c:pt idx="14">
                  <c:v>Comparative Literature</c:v>
                </c:pt>
              </c:strCache>
            </c:strRef>
          </c:cat>
          <c:val>
            <c:numRef>
              <c:f>'HI Data Table'!$A$42:$O$42</c:f>
              <c:numCache>
                <c:formatCode>#,##0</c:formatCode>
                <c:ptCount val="15"/>
                <c:pt idx="0" formatCode="General">
                  <c:v>2015</c:v>
                </c:pt>
                <c:pt idx="1">
                  <c:v>4247</c:v>
                </c:pt>
                <c:pt idx="2">
                  <c:v>51765</c:v>
                </c:pt>
                <c:pt idx="3">
                  <c:v>3812</c:v>
                </c:pt>
                <c:pt idx="4">
                  <c:v>44172</c:v>
                </c:pt>
                <c:pt idx="5">
                  <c:v>42626</c:v>
                </c:pt>
                <c:pt idx="6">
                  <c:v>27709</c:v>
                </c:pt>
                <c:pt idx="7">
                  <c:v>15579</c:v>
                </c:pt>
                <c:pt idx="8">
                  <c:v>2111</c:v>
                </c:pt>
                <c:pt idx="9">
                  <c:v>6851</c:v>
                </c:pt>
                <c:pt idx="10">
                  <c:v>4171</c:v>
                </c:pt>
                <c:pt idx="11">
                  <c:v>7163</c:v>
                </c:pt>
                <c:pt idx="12">
                  <c:v>207</c:v>
                </c:pt>
                <c:pt idx="13">
                  <c:v>1277</c:v>
                </c:pt>
                <c:pt idx="14">
                  <c:v>749</c:v>
                </c:pt>
              </c:numCache>
            </c:numRef>
          </c:val>
          <c:extLst>
            <c:ext xmlns:c16="http://schemas.microsoft.com/office/drawing/2014/chart" uri="{C3380CC4-5D6E-409C-BE32-E72D297353CC}">
              <c16:uniqueId val="{00000003-E4BE-4018-813B-21FF9CA538A0}"/>
            </c:ext>
          </c:extLst>
        </c:ser>
        <c:dLbls>
          <c:showLegendKey val="0"/>
          <c:showVal val="0"/>
          <c:showCatName val="0"/>
          <c:showSerName val="0"/>
          <c:showPercent val="0"/>
          <c:showBubbleSize val="0"/>
        </c:dLbls>
        <c:gapWidth val="182"/>
        <c:axId val="1128838448"/>
        <c:axId val="913995904"/>
      </c:barChart>
      <c:catAx>
        <c:axId val="1128838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995904"/>
        <c:crosses val="autoZero"/>
        <c:auto val="1"/>
        <c:lblAlgn val="ctr"/>
        <c:lblOffset val="100"/>
        <c:noMultiLvlLbl val="0"/>
      </c:catAx>
      <c:valAx>
        <c:axId val="913995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8838448"/>
        <c:crosses val="autoZero"/>
        <c:crossBetween val="between"/>
      </c:valAx>
      <c:spPr>
        <a:noFill/>
        <a:ln>
          <a:noFill/>
        </a:ln>
        <a:effectLst/>
      </c:spPr>
    </c:plotArea>
    <c:legend>
      <c:legendPos val="b"/>
      <c:layout>
        <c:manualLayout>
          <c:xMode val="edge"/>
          <c:yMode val="edge"/>
          <c:x val="0.34359417336983822"/>
          <c:y val="0.95268149437181238"/>
          <c:w val="0.5014908985433425"/>
          <c:h val="3.490715839924893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1482665218954"/>
          <c:y val="2.4259839069155055E-2"/>
          <c:w val="0.86734100954444626"/>
          <c:h val="0.81141251093613298"/>
        </c:manualLayout>
      </c:layout>
      <c:barChart>
        <c:barDir val="col"/>
        <c:grouping val="clustered"/>
        <c:varyColors val="0"/>
        <c:ser>
          <c:idx val="0"/>
          <c:order val="0"/>
          <c:tx>
            <c:strRef>
              <c:f>Sheet1!$B$1</c:f>
              <c:strCache>
                <c:ptCount val="1"/>
                <c:pt idx="0">
                  <c:v>Share of students</c:v>
                </c:pt>
              </c:strCache>
            </c:strRef>
          </c:tx>
          <c:spPr>
            <a:solidFill>
              <a:srgbClr val="2875DD"/>
            </a:solidFill>
            <a:ln>
              <a:solidFill>
                <a:srgbClr val="2875DD"/>
              </a:solidFill>
            </a:ln>
          </c:spPr>
          <c:invertIfNegative val="0"/>
          <c:dPt>
            <c:idx val="17"/>
            <c:invertIfNegative val="0"/>
            <c:bubble3D val="0"/>
            <c:spPr>
              <a:solidFill>
                <a:srgbClr val="808080"/>
              </a:solidFill>
            </c:spPr>
            <c:extLst>
              <c:ext xmlns:c16="http://schemas.microsoft.com/office/drawing/2014/chart" uri="{C3380CC4-5D6E-409C-BE32-E72D297353CC}">
                <c16:uniqueId val="{00000001-B4F8-4FE0-BA41-F36D0BA47EC5}"/>
              </c:ext>
            </c:extLst>
          </c:dPt>
          <c:cat>
            <c:strRef>
              <c:f>Sheet1!$A$2:$A$52</c:f>
              <c:strCache>
                <c:ptCount val="51"/>
                <c:pt idx="0">
                  <c:v>Texas</c:v>
                </c:pt>
                <c:pt idx="1">
                  <c:v>New York</c:v>
                </c:pt>
                <c:pt idx="2">
                  <c:v>Alaska</c:v>
                </c:pt>
                <c:pt idx="3">
                  <c:v>New Jersey</c:v>
                </c:pt>
                <c:pt idx="4">
                  <c:v>California</c:v>
                </c:pt>
                <c:pt idx="5">
                  <c:v>Georgia</c:v>
                </c:pt>
                <c:pt idx="6">
                  <c:v>Louisiana</c:v>
                </c:pt>
                <c:pt idx="7">
                  <c:v>North Carolina</c:v>
                </c:pt>
                <c:pt idx="8">
                  <c:v>Illinois</c:v>
                </c:pt>
                <c:pt idx="9">
                  <c:v>Tennessee</c:v>
                </c:pt>
                <c:pt idx="10">
                  <c:v>Florida</c:v>
                </c:pt>
                <c:pt idx="11">
                  <c:v>Massachusetts</c:v>
                </c:pt>
                <c:pt idx="12">
                  <c:v>Connecticut</c:v>
                </c:pt>
                <c:pt idx="13">
                  <c:v>Michigan</c:v>
                </c:pt>
                <c:pt idx="14">
                  <c:v>New Mexico</c:v>
                </c:pt>
                <c:pt idx="15">
                  <c:v>Ohio</c:v>
                </c:pt>
                <c:pt idx="16">
                  <c:v>Washington</c:v>
                </c:pt>
                <c:pt idx="17">
                  <c:v>United States</c:v>
                </c:pt>
                <c:pt idx="18">
                  <c:v>Virginia</c:v>
                </c:pt>
                <c:pt idx="19">
                  <c:v>Nevada</c:v>
                </c:pt>
                <c:pt idx="20">
                  <c:v>Utah</c:v>
                </c:pt>
                <c:pt idx="21">
                  <c:v>Missouri</c:v>
                </c:pt>
                <c:pt idx="22">
                  <c:v>Nebraska</c:v>
                </c:pt>
                <c:pt idx="23">
                  <c:v>Minnesota</c:v>
                </c:pt>
                <c:pt idx="24">
                  <c:v>Pennsylvania</c:v>
                </c:pt>
                <c:pt idx="25">
                  <c:v>Maryland</c:v>
                </c:pt>
                <c:pt idx="26">
                  <c:v>Indiana</c:v>
                </c:pt>
                <c:pt idx="27">
                  <c:v>Kentucky</c:v>
                </c:pt>
                <c:pt idx="28">
                  <c:v>Colorado</c:v>
                </c:pt>
                <c:pt idx="29">
                  <c:v>Wisconsin</c:v>
                </c:pt>
                <c:pt idx="30">
                  <c:v>Arkansas</c:v>
                </c:pt>
                <c:pt idx="31">
                  <c:v>Kansas</c:v>
                </c:pt>
                <c:pt idx="32">
                  <c:v>Hawaii</c:v>
                </c:pt>
                <c:pt idx="33">
                  <c:v>Oklahoma</c:v>
                </c:pt>
                <c:pt idx="34">
                  <c:v>Idaho</c:v>
                </c:pt>
                <c:pt idx="35">
                  <c:v>Maine</c:v>
                </c:pt>
                <c:pt idx="36">
                  <c:v>West Virginia</c:v>
                </c:pt>
                <c:pt idx="37">
                  <c:v>South Carolina</c:v>
                </c:pt>
                <c:pt idx="38">
                  <c:v>Oregon</c:v>
                </c:pt>
                <c:pt idx="39">
                  <c:v>Montana</c:v>
                </c:pt>
                <c:pt idx="40">
                  <c:v>Alabama</c:v>
                </c:pt>
                <c:pt idx="41">
                  <c:v>Arizona</c:v>
                </c:pt>
                <c:pt idx="42">
                  <c:v>Iowa</c:v>
                </c:pt>
                <c:pt idx="43">
                  <c:v>South Dakota</c:v>
                </c:pt>
                <c:pt idx="44">
                  <c:v>Mississippi</c:v>
                </c:pt>
                <c:pt idx="45">
                  <c:v>Rhode Island</c:v>
                </c:pt>
                <c:pt idx="46">
                  <c:v>Wyoming</c:v>
                </c:pt>
                <c:pt idx="47">
                  <c:v>New Hampshire</c:v>
                </c:pt>
                <c:pt idx="48">
                  <c:v>North Dakota</c:v>
                </c:pt>
                <c:pt idx="49">
                  <c:v>Delaware</c:v>
                </c:pt>
                <c:pt idx="50">
                  <c:v>Vermont</c:v>
                </c:pt>
              </c:strCache>
            </c:strRef>
          </c:cat>
          <c:val>
            <c:numRef>
              <c:f>Sheet1!$B$2:$B$52</c:f>
              <c:numCache>
                <c:formatCode>General</c:formatCode>
                <c:ptCount val="51"/>
                <c:pt idx="0">
                  <c:v>0.94</c:v>
                </c:pt>
                <c:pt idx="1">
                  <c:v>0.92100000000000004</c:v>
                </c:pt>
                <c:pt idx="2">
                  <c:v>0.92</c:v>
                </c:pt>
                <c:pt idx="3">
                  <c:v>0.90100000000000002</c:v>
                </c:pt>
                <c:pt idx="4">
                  <c:v>0.88900000000000001</c:v>
                </c:pt>
                <c:pt idx="5">
                  <c:v>0.871</c:v>
                </c:pt>
                <c:pt idx="6">
                  <c:v>0.86899999999999999</c:v>
                </c:pt>
                <c:pt idx="7">
                  <c:v>0.86799999999999999</c:v>
                </c:pt>
                <c:pt idx="8">
                  <c:v>0.86299999999999999</c:v>
                </c:pt>
                <c:pt idx="9">
                  <c:v>0.85199999999999998</c:v>
                </c:pt>
                <c:pt idx="10">
                  <c:v>0.84699999999999998</c:v>
                </c:pt>
                <c:pt idx="11">
                  <c:v>0.84099999999999997</c:v>
                </c:pt>
                <c:pt idx="12">
                  <c:v>0.82</c:v>
                </c:pt>
                <c:pt idx="13">
                  <c:v>0.79800000000000004</c:v>
                </c:pt>
                <c:pt idx="14">
                  <c:v>0.79300000000000004</c:v>
                </c:pt>
                <c:pt idx="15">
                  <c:v>0.79300000000000004</c:v>
                </c:pt>
                <c:pt idx="16">
                  <c:v>0.79300000000000004</c:v>
                </c:pt>
                <c:pt idx="17">
                  <c:v>0.78500000000000003</c:v>
                </c:pt>
                <c:pt idx="18">
                  <c:v>0.77900000000000003</c:v>
                </c:pt>
                <c:pt idx="19">
                  <c:v>0.76500000000000001</c:v>
                </c:pt>
                <c:pt idx="20">
                  <c:v>0.76100000000000001</c:v>
                </c:pt>
                <c:pt idx="21">
                  <c:v>0.76100000000000001</c:v>
                </c:pt>
                <c:pt idx="22">
                  <c:v>0.75700000000000001</c:v>
                </c:pt>
                <c:pt idx="23">
                  <c:v>0.74199999999999999</c:v>
                </c:pt>
                <c:pt idx="24">
                  <c:v>0.74</c:v>
                </c:pt>
                <c:pt idx="25">
                  <c:v>0.73799999999999999</c:v>
                </c:pt>
                <c:pt idx="26">
                  <c:v>0.73099999999999998</c:v>
                </c:pt>
                <c:pt idx="27">
                  <c:v>0.72899999999999998</c:v>
                </c:pt>
                <c:pt idx="28">
                  <c:v>0.72799999999999998</c:v>
                </c:pt>
                <c:pt idx="29">
                  <c:v>0.71799999999999997</c:v>
                </c:pt>
                <c:pt idx="30">
                  <c:v>0.71799999999999997</c:v>
                </c:pt>
                <c:pt idx="31">
                  <c:v>0.71099999999999997</c:v>
                </c:pt>
                <c:pt idx="32">
                  <c:v>0.70799999999999996</c:v>
                </c:pt>
                <c:pt idx="33">
                  <c:v>0.70099999999999996</c:v>
                </c:pt>
                <c:pt idx="34">
                  <c:v>0.69199999999999995</c:v>
                </c:pt>
                <c:pt idx="35">
                  <c:v>0.68</c:v>
                </c:pt>
                <c:pt idx="36">
                  <c:v>0.625</c:v>
                </c:pt>
                <c:pt idx="37">
                  <c:v>0.61799999999999999</c:v>
                </c:pt>
                <c:pt idx="38">
                  <c:v>0.60899999999999999</c:v>
                </c:pt>
                <c:pt idx="39">
                  <c:v>0.60299999999999998</c:v>
                </c:pt>
                <c:pt idx="40">
                  <c:v>0.59599999999999997</c:v>
                </c:pt>
                <c:pt idx="41">
                  <c:v>0.57899999999999996</c:v>
                </c:pt>
                <c:pt idx="42">
                  <c:v>0.57599999999999996</c:v>
                </c:pt>
                <c:pt idx="43">
                  <c:v>0.56100000000000005</c:v>
                </c:pt>
                <c:pt idx="44">
                  <c:v>0.53</c:v>
                </c:pt>
                <c:pt idx="45">
                  <c:v>0.52900000000000003</c:v>
                </c:pt>
                <c:pt idx="46">
                  <c:v>0.51200000000000001</c:v>
                </c:pt>
                <c:pt idx="47">
                  <c:v>0.42899999999999999</c:v>
                </c:pt>
                <c:pt idx="48">
                  <c:v>0.40100000000000002</c:v>
                </c:pt>
                <c:pt idx="49">
                  <c:v>0.36799999999999999</c:v>
                </c:pt>
                <c:pt idx="50">
                  <c:v>0.33400000000000002</c:v>
                </c:pt>
              </c:numCache>
            </c:numRef>
          </c:val>
          <c:extLst>
            <c:ext xmlns:c16="http://schemas.microsoft.com/office/drawing/2014/chart" uri="{C3380CC4-5D6E-409C-BE32-E72D297353CC}">
              <c16:uniqueId val="{00000034-B4F8-4FE0-BA41-F36D0BA47EC5}"/>
            </c:ext>
          </c:extLst>
        </c:ser>
        <c:dLbls>
          <c:showLegendKey val="0"/>
          <c:showVal val="0"/>
          <c:showCatName val="0"/>
          <c:showSerName val="0"/>
          <c:showPercent val="0"/>
          <c:showBubbleSize val="0"/>
        </c:dLbls>
        <c:gapWidth val="80"/>
        <c:overlap val="-1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900" b="0" smtId="4294967295">
                <a:solidFill>
                  <a:srgbClr val="0F283E"/>
                </a:solidFill>
                <a:latin typeface="Arial" pitchFamily="34" charset="0"/>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lang="en-US" sz="900" b="0" dirty="0">
                    <a:solidFill>
                      <a:srgbClr val="0F283E"/>
                    </a:solidFill>
                    <a:latin typeface="Arial" pitchFamily="34" charset="0"/>
                  </a:rPr>
                  <a:t>Share of students</a:t>
                </a:r>
              </a:p>
            </c:rich>
          </c:tx>
          <c:overlay val="0"/>
        </c:title>
        <c:numFmt formatCode="#,##0.0%" sourceLinked="0"/>
        <c:majorTickMark val="none"/>
        <c:minorTickMark val="none"/>
        <c:tickLblPos val="low"/>
        <c:spPr>
          <a:ln>
            <a:noFill/>
          </a:ln>
        </c:spPr>
        <c:txPr>
          <a:bodyPr/>
          <a:lstStyle/>
          <a:p>
            <a:pPr>
              <a:defRPr sz="900" b="0" smtId="4294967295">
                <a:solidFill>
                  <a:srgbClr val="0F283E"/>
                </a:solidFill>
                <a:latin typeface="Arial" pitchFamily="34" charset="0"/>
              </a:defRPr>
            </a:pPr>
            <a:endParaRPr lang="en-US"/>
          </a:p>
        </c:txPr>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b="1" dirty="0"/>
              <a:t>Percentage of College enrollment in the United States from 1965 to 2017 and projections up to 2028 for public and Private colleges (in millions)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59703199898638E-2"/>
          <c:y val="0.15049602460701009"/>
          <c:w val="0.90265530219511414"/>
          <c:h val="0.7293285404319112"/>
        </c:manualLayout>
      </c:layout>
      <c:barChart>
        <c:barDir val="col"/>
        <c:grouping val="percentStacked"/>
        <c:varyColors val="0"/>
        <c:ser>
          <c:idx val="0"/>
          <c:order val="0"/>
          <c:tx>
            <c:v>Public</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Decade!$P$24:$V$24</c:f>
              <c:strCache>
                <c:ptCount val="7"/>
                <c:pt idx="0">
                  <c:v>1965-1970</c:v>
                </c:pt>
                <c:pt idx="1">
                  <c:v>1971-1980</c:v>
                </c:pt>
                <c:pt idx="2">
                  <c:v>1981-1990</c:v>
                </c:pt>
                <c:pt idx="3">
                  <c:v>1991-2000</c:v>
                </c:pt>
                <c:pt idx="4">
                  <c:v>2001-2010</c:v>
                </c:pt>
                <c:pt idx="5">
                  <c:v>2011-2020</c:v>
                </c:pt>
                <c:pt idx="6">
                  <c:v>2021-2028</c:v>
                </c:pt>
              </c:strCache>
            </c:strRef>
          </c:cat>
          <c:val>
            <c:numRef>
              <c:f>Decade!$P$25:$V$25</c:f>
              <c:numCache>
                <c:formatCode>#,##0.##</c:formatCode>
                <c:ptCount val="7"/>
                <c:pt idx="0">
                  <c:v>71.313177936764376</c:v>
                </c:pt>
                <c:pt idx="1">
                  <c:v>77.920857223423255</c:v>
                </c:pt>
                <c:pt idx="2">
                  <c:v>77.89812416607802</c:v>
                </c:pt>
                <c:pt idx="3">
                  <c:v>77.588818507298257</c:v>
                </c:pt>
                <c:pt idx="4">
                  <c:v>74.418733392382649</c:v>
                </c:pt>
                <c:pt idx="5">
                  <c:v>73.033763654419076</c:v>
                </c:pt>
                <c:pt idx="6">
                  <c:v>73.731919952447001</c:v>
                </c:pt>
              </c:numCache>
            </c:numRef>
          </c:val>
          <c:extLst>
            <c:ext xmlns:c16="http://schemas.microsoft.com/office/drawing/2014/chart" uri="{C3380CC4-5D6E-409C-BE32-E72D297353CC}">
              <c16:uniqueId val="{00000000-67D4-4E81-AE55-6431592ACD1A}"/>
            </c:ext>
          </c:extLst>
        </c:ser>
        <c:ser>
          <c:idx val="2"/>
          <c:order val="2"/>
          <c:tx>
            <c:v>Private</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Decade!$P$24:$V$24</c:f>
              <c:strCache>
                <c:ptCount val="7"/>
                <c:pt idx="0">
                  <c:v>1965-1970</c:v>
                </c:pt>
                <c:pt idx="1">
                  <c:v>1971-1980</c:v>
                </c:pt>
                <c:pt idx="2">
                  <c:v>1981-1990</c:v>
                </c:pt>
                <c:pt idx="3">
                  <c:v>1991-2000</c:v>
                </c:pt>
                <c:pt idx="4">
                  <c:v>2001-2010</c:v>
                </c:pt>
                <c:pt idx="5">
                  <c:v>2011-2020</c:v>
                </c:pt>
                <c:pt idx="6">
                  <c:v>2021-2028</c:v>
                </c:pt>
              </c:strCache>
            </c:strRef>
          </c:cat>
          <c:val>
            <c:numRef>
              <c:f>Decade!$P$27:$V$27</c:f>
              <c:numCache>
                <c:formatCode>#,##0.##</c:formatCode>
                <c:ptCount val="7"/>
                <c:pt idx="0">
                  <c:v>28.686822063235624</c:v>
                </c:pt>
                <c:pt idx="1">
                  <c:v>22.079142776576745</c:v>
                </c:pt>
                <c:pt idx="2">
                  <c:v>22.10187583392198</c:v>
                </c:pt>
                <c:pt idx="3">
                  <c:v>22.411181492701743</c:v>
                </c:pt>
                <c:pt idx="4">
                  <c:v>25.581266607617351</c:v>
                </c:pt>
                <c:pt idx="5">
                  <c:v>26.966236345580924</c:v>
                </c:pt>
                <c:pt idx="6">
                  <c:v>26.268080047552999</c:v>
                </c:pt>
              </c:numCache>
            </c:numRef>
          </c:val>
          <c:extLst>
            <c:ext xmlns:c16="http://schemas.microsoft.com/office/drawing/2014/chart" uri="{C3380CC4-5D6E-409C-BE32-E72D297353CC}">
              <c16:uniqueId val="{00000001-67D4-4E81-AE55-6431592ACD1A}"/>
            </c:ext>
          </c:extLst>
        </c:ser>
        <c:dLbls>
          <c:dLblPos val="ctr"/>
          <c:showLegendKey val="0"/>
          <c:showVal val="1"/>
          <c:showCatName val="0"/>
          <c:showSerName val="0"/>
          <c:showPercent val="0"/>
          <c:showBubbleSize val="0"/>
        </c:dLbls>
        <c:gapWidth val="150"/>
        <c:overlap val="100"/>
        <c:axId val="475784440"/>
        <c:axId val="475792312"/>
        <c:extLs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Decade!$P$24:$V$24</c15:sqref>
                        </c15:formulaRef>
                      </c:ext>
                    </c:extLst>
                    <c:strCache>
                      <c:ptCount val="7"/>
                      <c:pt idx="0">
                        <c:v>1965-1970</c:v>
                      </c:pt>
                      <c:pt idx="1">
                        <c:v>1971-1980</c:v>
                      </c:pt>
                      <c:pt idx="2">
                        <c:v>1981-1990</c:v>
                      </c:pt>
                      <c:pt idx="3">
                        <c:v>1991-2000</c:v>
                      </c:pt>
                      <c:pt idx="4">
                        <c:v>2001-2010</c:v>
                      </c:pt>
                      <c:pt idx="5">
                        <c:v>2011-2020</c:v>
                      </c:pt>
                      <c:pt idx="6">
                        <c:v>2021-2028</c:v>
                      </c:pt>
                    </c:strCache>
                  </c:strRef>
                </c:cat>
                <c:val>
                  <c:numRef>
                    <c:extLst>
                      <c:ext uri="{02D57815-91ED-43cb-92C2-25804820EDAC}">
                        <c15:formulaRef>
                          <c15:sqref>Decade!$F$6:$M$6</c15:sqref>
                        </c15:formulaRef>
                      </c:ext>
                    </c:extLst>
                    <c:numCache>
                      <c:formatCode>General</c:formatCode>
                      <c:ptCount val="8"/>
                      <c:pt idx="2">
                        <c:v>0</c:v>
                      </c:pt>
                    </c:numCache>
                  </c:numRef>
                </c:val>
                <c:extLst>
                  <c:ext xmlns:c16="http://schemas.microsoft.com/office/drawing/2014/chart" uri="{C3380CC4-5D6E-409C-BE32-E72D297353CC}">
                    <c16:uniqueId val="{00000002-67D4-4E81-AE55-6431592ACD1A}"/>
                  </c:ext>
                </c:extLst>
              </c15:ser>
            </c15:filteredBarSeries>
          </c:ext>
        </c:extLst>
      </c:barChart>
      <c:catAx>
        <c:axId val="47578444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5792312"/>
        <c:crosses val="autoZero"/>
        <c:auto val="1"/>
        <c:lblAlgn val="ctr"/>
        <c:lblOffset val="100"/>
        <c:noMultiLvlLbl val="0"/>
      </c:catAx>
      <c:valAx>
        <c:axId val="475792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Students Enrolled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5784440"/>
        <c:crosses val="autoZero"/>
        <c:crossBetween val="between"/>
      </c:valAx>
      <c:spPr>
        <a:noFill/>
        <a:ln>
          <a:noFill/>
        </a:ln>
        <a:effectLst/>
      </c:spPr>
    </c:plotArea>
    <c:legend>
      <c:legendPos val="b"/>
      <c:layout>
        <c:manualLayout>
          <c:xMode val="edge"/>
          <c:yMode val="edge"/>
          <c:x val="1.3815786803884426E-2"/>
          <c:y val="0.94133977304137328"/>
          <c:w val="0.95307940908695699"/>
          <c:h val="5.866022695862669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ysClr val="windowText" lastClr="000000"/>
                </a:solidFill>
                <a:latin typeface="Georgia" panose="02040502050405020303" pitchFamily="18" charset="0"/>
                <a:ea typeface="+mn-ea"/>
                <a:cs typeface="+mn-cs"/>
              </a:defRPr>
            </a:pPr>
            <a:r>
              <a:rPr lang="en-US" b="1" dirty="0">
                <a:solidFill>
                  <a:sysClr val="windowText" lastClr="000000"/>
                </a:solidFill>
                <a:latin typeface="Georgia" panose="02040502050405020303" pitchFamily="18" charset="0"/>
              </a:rPr>
              <a:t>Growth Rate of Public</a:t>
            </a:r>
            <a:r>
              <a:rPr lang="en-US" b="1" baseline="0" dirty="0">
                <a:solidFill>
                  <a:sysClr val="windowText" lastClr="000000"/>
                </a:solidFill>
                <a:latin typeface="Georgia" panose="02040502050405020303" pitchFamily="18" charset="0"/>
              </a:rPr>
              <a:t> Colleges</a:t>
            </a:r>
            <a:endParaRPr lang="en-US" b="1" dirty="0">
              <a:solidFill>
                <a:sysClr val="windowText" lastClr="000000"/>
              </a:solidFill>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ysClr val="windowText" lastClr="000000"/>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spPr>
            <a:solidFill>
              <a:schemeClr val="accent6">
                <a:lumMod val="20000"/>
                <a:lumOff val="80000"/>
              </a:schemeClr>
            </a:solidFill>
            <a:ln w="9525" cap="flat" cmpd="sng" algn="ctr">
              <a:solidFill>
                <a:sysClr val="windowText" lastClr="000000"/>
              </a:solidFill>
              <a:round/>
            </a:ln>
            <a:effectLst>
              <a:outerShdw blurRad="40000" dist="20000" dir="5400000" rotWithShape="0">
                <a:srgbClr val="000000">
                  <a:alpha val="38000"/>
                </a:srgbClr>
              </a:outerShdw>
            </a:effectLst>
          </c:spPr>
          <c:invertIfNegative val="0"/>
          <c:dLbls>
            <c:dLbl>
              <c:idx val="0"/>
              <c:tx>
                <c:rich>
                  <a:bodyPr/>
                  <a:lstStyle/>
                  <a:p>
                    <a:fld id="{0025E34A-EB6C-4FC5-A1E0-0F302634B3D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3CE-4F68-9FAA-A936F01C08F4}"/>
                </c:ext>
              </c:extLst>
            </c:dLbl>
            <c:dLbl>
              <c:idx val="1"/>
              <c:tx>
                <c:rich>
                  <a:bodyPr/>
                  <a:lstStyle/>
                  <a:p>
                    <a:fld id="{5E992B11-CDE2-4134-9B33-31DE9835E23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CE-4F68-9FAA-A936F01C08F4}"/>
                </c:ext>
              </c:extLst>
            </c:dLbl>
            <c:dLbl>
              <c:idx val="2"/>
              <c:tx>
                <c:rich>
                  <a:bodyPr/>
                  <a:lstStyle/>
                  <a:p>
                    <a:fld id="{4D11D8CE-8FC6-41BC-A358-462C6650A14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CE-4F68-9FAA-A936F01C08F4}"/>
                </c:ext>
              </c:extLst>
            </c:dLbl>
            <c:dLbl>
              <c:idx val="3"/>
              <c:tx>
                <c:rich>
                  <a:bodyPr/>
                  <a:lstStyle/>
                  <a:p>
                    <a:fld id="{8933A67A-45FB-4994-9525-8905AE60B2F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CE-4F68-9FAA-A936F01C08F4}"/>
                </c:ext>
              </c:extLst>
            </c:dLbl>
            <c:dLbl>
              <c:idx val="4"/>
              <c:tx>
                <c:rich>
                  <a:bodyPr/>
                  <a:lstStyle/>
                  <a:p>
                    <a:fld id="{802719C0-9DFD-400F-AB95-9FDEDEC3BDC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3CE-4F68-9FAA-A936F01C08F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Georgia" panose="02040502050405020303" pitchFamily="18" charset="0"/>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 Growth'!$A$9:$E$9</c:f>
              <c:strCache>
                <c:ptCount val="5"/>
                <c:pt idx="0">
                  <c:v>1980-1990</c:v>
                </c:pt>
                <c:pt idx="1">
                  <c:v>1990-2000</c:v>
                </c:pt>
                <c:pt idx="2">
                  <c:v>2000-2010</c:v>
                </c:pt>
                <c:pt idx="3">
                  <c:v>2010-2020</c:v>
                </c:pt>
                <c:pt idx="4">
                  <c:v>2020-2030</c:v>
                </c:pt>
              </c:strCache>
            </c:strRef>
          </c:cat>
          <c:val>
            <c:numRef>
              <c:f>'% Growth'!$A$10:$E$10</c:f>
              <c:numCache>
                <c:formatCode>General</c:formatCode>
                <c:ptCount val="5"/>
                <c:pt idx="0">
                  <c:v>19.722557297949368</c:v>
                </c:pt>
                <c:pt idx="1">
                  <c:v>13.541561712846315</c:v>
                </c:pt>
                <c:pt idx="2">
                  <c:v>19.291862631999312</c:v>
                </c:pt>
                <c:pt idx="3">
                  <c:v>9.4175407275161778</c:v>
                </c:pt>
                <c:pt idx="4" formatCode="0.00">
                  <c:v>1.1965463321775722</c:v>
                </c:pt>
              </c:numCache>
            </c:numRef>
          </c:val>
          <c:extLst>
            <c:ext xmlns:c15="http://schemas.microsoft.com/office/drawing/2012/chart" uri="{02D57815-91ED-43cb-92C2-25804820EDAC}">
              <c15:datalabelsRange>
                <c15:f>'% Growth'!$A$11:$E$11</c15:f>
                <c15:dlblRangeCache>
                  <c:ptCount val="5"/>
                  <c:pt idx="0">
                    <c:v>19.72%</c:v>
                  </c:pt>
                  <c:pt idx="1">
                    <c:v>13.54%</c:v>
                  </c:pt>
                  <c:pt idx="2">
                    <c:v>19.29%</c:v>
                  </c:pt>
                  <c:pt idx="3">
                    <c:v>9.42%</c:v>
                  </c:pt>
                  <c:pt idx="4">
                    <c:v>1.20%</c:v>
                  </c:pt>
                </c15:dlblRangeCache>
              </c15:datalabelsRange>
            </c:ext>
            <c:ext xmlns:c16="http://schemas.microsoft.com/office/drawing/2014/chart" uri="{C3380CC4-5D6E-409C-BE32-E72D297353CC}">
              <c16:uniqueId val="{00000005-F3CE-4F68-9FAA-A936F01C08F4}"/>
            </c:ext>
          </c:extLst>
        </c:ser>
        <c:dLbls>
          <c:dLblPos val="outEnd"/>
          <c:showLegendKey val="0"/>
          <c:showVal val="1"/>
          <c:showCatName val="0"/>
          <c:showSerName val="0"/>
          <c:showPercent val="0"/>
          <c:showBubbleSize val="0"/>
        </c:dLbls>
        <c:gapWidth val="0"/>
        <c:overlap val="-71"/>
        <c:axId val="499570872"/>
        <c:axId val="499565952"/>
      </c:barChart>
      <c:catAx>
        <c:axId val="499570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Georgia" panose="02040502050405020303" pitchFamily="18" charset="0"/>
                <a:ea typeface="+mn-ea"/>
                <a:cs typeface="+mn-cs"/>
              </a:defRPr>
            </a:pPr>
            <a:endParaRPr lang="en-US"/>
          </a:p>
        </c:txPr>
        <c:crossAx val="499565952"/>
        <c:crosses val="autoZero"/>
        <c:auto val="1"/>
        <c:lblAlgn val="ctr"/>
        <c:lblOffset val="100"/>
        <c:noMultiLvlLbl val="0"/>
      </c:catAx>
      <c:valAx>
        <c:axId val="49956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Georgia" panose="02040502050405020303" pitchFamily="18" charset="0"/>
                <a:ea typeface="+mn-ea"/>
                <a:cs typeface="+mn-cs"/>
              </a:defRPr>
            </a:pPr>
            <a:endParaRPr lang="en-US"/>
          </a:p>
        </c:txPr>
        <c:crossAx val="499570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n-US" sz="1400" b="1" i="0" baseline="0" dirty="0">
                <a:solidFill>
                  <a:sysClr val="windowText" lastClr="000000"/>
                </a:solidFill>
                <a:effectLst/>
                <a:latin typeface="Georgia" panose="02040502050405020303" pitchFamily="18" charset="0"/>
              </a:rPr>
              <a:t>Growth Rate of Private Colleges</a:t>
            </a:r>
            <a:endParaRPr lang="en-US" sz="1400" b="1" dirty="0">
              <a:solidFill>
                <a:sysClr val="windowText" lastClr="000000"/>
              </a:solidFill>
              <a:effectLst/>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20000"/>
                <a:lumOff val="80000"/>
              </a:schemeClr>
            </a:solidFill>
            <a:ln w="9525" cap="flat" cmpd="sng" algn="ctr">
              <a:solidFill>
                <a:sysClr val="windowText" lastClr="000000"/>
              </a:solidFill>
              <a:round/>
            </a:ln>
            <a:effectLst>
              <a:outerShdw blurRad="40000" dist="20000" dir="5400000" rotWithShape="0">
                <a:srgbClr val="000000">
                  <a:alpha val="38000"/>
                </a:srgbClr>
              </a:outerShdw>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eorgia" panose="02040502050405020303" pitchFamily="18" charset="0"/>
                        <a:ea typeface="+mn-ea"/>
                        <a:cs typeface="+mn-cs"/>
                      </a:defRPr>
                    </a:pPr>
                    <a:fld id="{052262FB-C7C5-4637-A353-CAF2C8E7E22F}" type="CELLRANGE">
                      <a:rPr lang="en-US"/>
                      <a:pPr>
                        <a:defRPr sz="1400" b="1">
                          <a:solidFill>
                            <a:schemeClr val="tx1"/>
                          </a:solidFill>
                          <a:latin typeface="Georgia" panose="02040502050405020303" pitchFamily="18"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323-432D-86C2-542D031683C2}"/>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eorgia" panose="02040502050405020303" pitchFamily="18" charset="0"/>
                        <a:ea typeface="+mn-ea"/>
                        <a:cs typeface="+mn-cs"/>
                      </a:defRPr>
                    </a:pPr>
                    <a:fld id="{FBAEA97D-725A-40C5-B709-BCC558484EE8}" type="CELLRANGE">
                      <a:rPr lang="en-US"/>
                      <a:pPr>
                        <a:defRPr sz="1400" b="1">
                          <a:solidFill>
                            <a:schemeClr val="tx1"/>
                          </a:solidFill>
                          <a:latin typeface="Georgia" panose="02040502050405020303" pitchFamily="18"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23-432D-86C2-542D031683C2}"/>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eorgia" panose="02040502050405020303" pitchFamily="18" charset="0"/>
                        <a:ea typeface="+mn-ea"/>
                        <a:cs typeface="+mn-cs"/>
                      </a:defRPr>
                    </a:pPr>
                    <a:fld id="{DC686415-BC73-41EF-9FF7-48D4BDE797C7}" type="CELLRANGE">
                      <a:rPr lang="en-US"/>
                      <a:pPr>
                        <a:defRPr sz="1400" b="1">
                          <a:solidFill>
                            <a:schemeClr val="tx1"/>
                          </a:solidFill>
                          <a:latin typeface="Georgia" panose="02040502050405020303" pitchFamily="18"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23-432D-86C2-542D031683C2}"/>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eorgia" panose="02040502050405020303" pitchFamily="18" charset="0"/>
                        <a:ea typeface="+mn-ea"/>
                        <a:cs typeface="+mn-cs"/>
                      </a:defRPr>
                    </a:pPr>
                    <a:fld id="{9007407C-E971-4F00-97CE-4BD4396A99F9}" type="CELLRANGE">
                      <a:rPr lang="en-US"/>
                      <a:pPr>
                        <a:defRPr sz="1400" b="1">
                          <a:solidFill>
                            <a:schemeClr val="tx1"/>
                          </a:solidFill>
                          <a:latin typeface="Georgia" panose="02040502050405020303" pitchFamily="18"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23-432D-86C2-542D031683C2}"/>
                </c:ext>
              </c:extLst>
            </c:dLbl>
            <c:dLbl>
              <c:idx val="4"/>
              <c:tx>
                <c:rich>
                  <a:bodyPr/>
                  <a:lstStyle/>
                  <a:p>
                    <a:fld id="{26056FBA-3B5B-4B74-A332-D5608490C0E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23-432D-86C2-542D031683C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Georgia" panose="02040502050405020303" pitchFamily="18" charset="0"/>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 Growth'!$I$9:$M$9</c:f>
              <c:strCache>
                <c:ptCount val="5"/>
                <c:pt idx="0">
                  <c:v>1980-1990</c:v>
                </c:pt>
                <c:pt idx="1">
                  <c:v>1990-2000</c:v>
                </c:pt>
                <c:pt idx="2">
                  <c:v>2000-2010</c:v>
                </c:pt>
                <c:pt idx="3">
                  <c:v>2010-2020</c:v>
                </c:pt>
                <c:pt idx="4">
                  <c:v>2020-2030</c:v>
                </c:pt>
              </c:strCache>
            </c:strRef>
          </c:cat>
          <c:val>
            <c:numRef>
              <c:f>'% Growth'!$I$10:$M$10</c:f>
              <c:numCache>
                <c:formatCode>0.00</c:formatCode>
                <c:ptCount val="5"/>
                <c:pt idx="0">
                  <c:v>19.880800340570445</c:v>
                </c:pt>
                <c:pt idx="1">
                  <c:v>15.589488636363653</c:v>
                </c:pt>
                <c:pt idx="2">
                  <c:v>41.966205837173518</c:v>
                </c:pt>
                <c:pt idx="3">
                  <c:v>17.53</c:v>
                </c:pt>
                <c:pt idx="4">
                  <c:v>-2.3568403608911694</c:v>
                </c:pt>
              </c:numCache>
            </c:numRef>
          </c:val>
          <c:extLst>
            <c:ext xmlns:c15="http://schemas.microsoft.com/office/drawing/2012/chart" uri="{02D57815-91ED-43cb-92C2-25804820EDAC}">
              <c15:datalabelsRange>
                <c15:f>'% Growth'!$I$11:$M$11</c15:f>
                <c15:dlblRangeCache>
                  <c:ptCount val="5"/>
                  <c:pt idx="0">
                    <c:v>19.88%</c:v>
                  </c:pt>
                  <c:pt idx="1">
                    <c:v>15.59%</c:v>
                  </c:pt>
                  <c:pt idx="2">
                    <c:v>41.97%</c:v>
                  </c:pt>
                  <c:pt idx="3">
                    <c:v>17.53%</c:v>
                  </c:pt>
                  <c:pt idx="4">
                    <c:v>-2.36%</c:v>
                  </c:pt>
                </c15:dlblRangeCache>
              </c15:datalabelsRange>
            </c:ext>
            <c:ext xmlns:c16="http://schemas.microsoft.com/office/drawing/2014/chart" uri="{C3380CC4-5D6E-409C-BE32-E72D297353CC}">
              <c16:uniqueId val="{00000005-3323-432D-86C2-542D031683C2}"/>
            </c:ext>
          </c:extLst>
        </c:ser>
        <c:dLbls>
          <c:dLblPos val="outEnd"/>
          <c:showLegendKey val="0"/>
          <c:showVal val="1"/>
          <c:showCatName val="0"/>
          <c:showSerName val="0"/>
          <c:showPercent val="0"/>
          <c:showBubbleSize val="0"/>
        </c:dLbls>
        <c:gapWidth val="0"/>
        <c:overlap val="-24"/>
        <c:axId val="407745592"/>
        <c:axId val="407741000"/>
      </c:barChart>
      <c:catAx>
        <c:axId val="4077455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Georgia" panose="02040502050405020303" pitchFamily="18" charset="0"/>
                <a:ea typeface="+mn-ea"/>
                <a:cs typeface="+mn-cs"/>
              </a:defRPr>
            </a:pPr>
            <a:endParaRPr lang="en-US"/>
          </a:p>
        </c:txPr>
        <c:crossAx val="407741000"/>
        <c:crosses val="autoZero"/>
        <c:auto val="1"/>
        <c:lblAlgn val="ctr"/>
        <c:lblOffset val="100"/>
        <c:noMultiLvlLbl val="0"/>
      </c:catAx>
      <c:valAx>
        <c:axId val="407741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Georgia" panose="02040502050405020303" pitchFamily="18" charset="0"/>
                <a:ea typeface="+mn-ea"/>
                <a:cs typeface="+mn-cs"/>
              </a:defRPr>
            </a:pPr>
            <a:endParaRPr lang="en-US"/>
          </a:p>
        </c:txPr>
        <c:crossAx val="40774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Enrollment</a:t>
            </a:r>
            <a:r>
              <a:rPr lang="en-US" sz="1800" b="1" baseline="0" dirty="0"/>
              <a:t> in Private Non-profit and Private For profit Colleges from 1970 to 2017(in 1000) </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'Private non-profit and for prof'!$B$3</c:f>
              <c:strCache>
                <c:ptCount val="1"/>
                <c:pt idx="0">
                  <c:v>Nonprofit</c:v>
                </c:pt>
              </c:strCache>
            </c:strRef>
          </c:tx>
          <c:spPr>
            <a:solidFill>
              <a:schemeClr val="accent1"/>
            </a:solidFill>
            <a:ln>
              <a:noFill/>
            </a:ln>
            <a:effectLst/>
          </c:spPr>
          <c:invertIfNegative val="0"/>
          <c:cat>
            <c:strRef>
              <c:f>'Private non-profit and for prof'!$A$4:$A$27</c:f>
              <c:strCache>
                <c:ptCount val="24"/>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strCache>
            </c:strRef>
          </c:cat>
          <c:val>
            <c:numRef>
              <c:f>'Private non-profit and for prof'!$B$4:$B$27</c:f>
              <c:numCache>
                <c:formatCode>General</c:formatCode>
                <c:ptCount val="24"/>
                <c:pt idx="0">
                  <c:v>1730.13</c:v>
                </c:pt>
                <c:pt idx="1">
                  <c:v>1814.84</c:v>
                </c:pt>
                <c:pt idx="2">
                  <c:v>1926.7</c:v>
                </c:pt>
                <c:pt idx="3">
                  <c:v>1929</c:v>
                </c:pt>
                <c:pt idx="4">
                  <c:v>2043.41</c:v>
                </c:pt>
                <c:pt idx="5">
                  <c:v>2104.69</c:v>
                </c:pt>
                <c:pt idx="6">
                  <c:v>2213.1799999999998</c:v>
                </c:pt>
                <c:pt idx="7">
                  <c:v>2257.7199999999998</c:v>
                </c:pt>
                <c:pt idx="8">
                  <c:v>2306.09</c:v>
                </c:pt>
                <c:pt idx="9">
                  <c:v>2346.67</c:v>
                </c:pt>
                <c:pt idx="10">
                  <c:v>2389.37</c:v>
                </c:pt>
                <c:pt idx="11">
                  <c:v>2418.37</c:v>
                </c:pt>
                <c:pt idx="12">
                  <c:v>2448.25</c:v>
                </c:pt>
                <c:pt idx="13">
                  <c:v>2470.46</c:v>
                </c:pt>
                <c:pt idx="14">
                  <c:v>2535.79</c:v>
                </c:pt>
                <c:pt idx="15">
                  <c:v>2595.17</c:v>
                </c:pt>
                <c:pt idx="16">
                  <c:v>2652.99</c:v>
                </c:pt>
                <c:pt idx="17">
                  <c:v>2718.92</c:v>
                </c:pt>
                <c:pt idx="18">
                  <c:v>2744.4</c:v>
                </c:pt>
                <c:pt idx="19">
                  <c:v>2755.46</c:v>
                </c:pt>
                <c:pt idx="20">
                  <c:v>2772.07</c:v>
                </c:pt>
                <c:pt idx="21">
                  <c:v>2822.12</c:v>
                </c:pt>
                <c:pt idx="22">
                  <c:v>2813.74</c:v>
                </c:pt>
                <c:pt idx="23">
                  <c:v>2817.02</c:v>
                </c:pt>
              </c:numCache>
            </c:numRef>
          </c:val>
          <c:extLst>
            <c:ext xmlns:c16="http://schemas.microsoft.com/office/drawing/2014/chart" uri="{C3380CC4-5D6E-409C-BE32-E72D297353CC}">
              <c16:uniqueId val="{00000000-0D1B-4A63-833B-0C7AEAA17F62}"/>
            </c:ext>
          </c:extLst>
        </c:ser>
        <c:ser>
          <c:idx val="1"/>
          <c:order val="1"/>
          <c:tx>
            <c:strRef>
              <c:f>'Private non-profit and for prof'!$C$3</c:f>
              <c:strCache>
                <c:ptCount val="1"/>
                <c:pt idx="0">
                  <c:v>For-profit</c:v>
                </c:pt>
              </c:strCache>
            </c:strRef>
          </c:tx>
          <c:spPr>
            <a:solidFill>
              <a:schemeClr val="accent2"/>
            </a:solidFill>
            <a:ln>
              <a:noFill/>
            </a:ln>
            <a:effectLst/>
          </c:spPr>
          <c:invertIfNegative val="0"/>
          <c:cat>
            <c:strRef>
              <c:f>'Private non-profit and for prof'!$A$4:$A$27</c:f>
              <c:strCache>
                <c:ptCount val="24"/>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strCache>
            </c:strRef>
          </c:cat>
          <c:val>
            <c:numRef>
              <c:f>'Private non-profit and for prof'!$C$4:$C$27</c:f>
              <c:numCache>
                <c:formatCode>General</c:formatCode>
                <c:ptCount val="24"/>
                <c:pt idx="0">
                  <c:v>18.260000000000002</c:v>
                </c:pt>
                <c:pt idx="1">
                  <c:v>38.58</c:v>
                </c:pt>
                <c:pt idx="2">
                  <c:v>106.4</c:v>
                </c:pt>
                <c:pt idx="3">
                  <c:v>190.55</c:v>
                </c:pt>
                <c:pt idx="4">
                  <c:v>206.1</c:v>
                </c:pt>
                <c:pt idx="5">
                  <c:v>223.4</c:v>
                </c:pt>
                <c:pt idx="6">
                  <c:v>402.89</c:v>
                </c:pt>
                <c:pt idx="7">
                  <c:v>472.02</c:v>
                </c:pt>
                <c:pt idx="8">
                  <c:v>518.13</c:v>
                </c:pt>
                <c:pt idx="9">
                  <c:v>610.59</c:v>
                </c:pt>
                <c:pt idx="10">
                  <c:v>740.68</c:v>
                </c:pt>
                <c:pt idx="11">
                  <c:v>847.87</c:v>
                </c:pt>
                <c:pt idx="12">
                  <c:v>888.72</c:v>
                </c:pt>
                <c:pt idx="13">
                  <c:v>995.33</c:v>
                </c:pt>
                <c:pt idx="14">
                  <c:v>1218.8599999999999</c:v>
                </c:pt>
                <c:pt idx="15">
                  <c:v>1482.63</c:v>
                </c:pt>
                <c:pt idx="16">
                  <c:v>1726.43</c:v>
                </c:pt>
                <c:pt idx="17">
                  <c:v>1663.48</c:v>
                </c:pt>
                <c:pt idx="18">
                  <c:v>1513.14</c:v>
                </c:pt>
                <c:pt idx="19">
                  <c:v>1372.55</c:v>
                </c:pt>
                <c:pt idx="20">
                  <c:v>1277.54</c:v>
                </c:pt>
                <c:pt idx="21">
                  <c:v>1073.73</c:v>
                </c:pt>
                <c:pt idx="22">
                  <c:v>916.93</c:v>
                </c:pt>
                <c:pt idx="23">
                  <c:v>842.36</c:v>
                </c:pt>
              </c:numCache>
            </c:numRef>
          </c:val>
          <c:extLst>
            <c:ext xmlns:c16="http://schemas.microsoft.com/office/drawing/2014/chart" uri="{C3380CC4-5D6E-409C-BE32-E72D297353CC}">
              <c16:uniqueId val="{00000001-0D1B-4A63-833B-0C7AEAA17F62}"/>
            </c:ext>
          </c:extLst>
        </c:ser>
        <c:dLbls>
          <c:showLegendKey val="0"/>
          <c:showVal val="0"/>
          <c:showCatName val="0"/>
          <c:showSerName val="0"/>
          <c:showPercent val="0"/>
          <c:showBubbleSize val="0"/>
        </c:dLbls>
        <c:gapWidth val="219"/>
        <c:overlap val="-27"/>
        <c:axId val="624817064"/>
        <c:axId val="624819688"/>
      </c:barChart>
      <c:catAx>
        <c:axId val="62481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4819688"/>
        <c:crosses val="autoZero"/>
        <c:auto val="1"/>
        <c:lblAlgn val="ctr"/>
        <c:lblOffset val="100"/>
        <c:noMultiLvlLbl val="0"/>
      </c:catAx>
      <c:valAx>
        <c:axId val="624819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4817064"/>
        <c:crosses val="autoZero"/>
        <c:crossBetween val="between"/>
      </c:valAx>
      <c:spPr>
        <a:noFill/>
        <a:ln>
          <a:noFill/>
        </a:ln>
        <a:effectLst/>
      </c:spPr>
    </c:plotArea>
    <c:legend>
      <c:legendPos val="b"/>
      <c:layout>
        <c:manualLayout>
          <c:xMode val="edge"/>
          <c:yMode val="edge"/>
          <c:x val="0.27401866260474772"/>
          <c:y val="0.95324809808333233"/>
          <c:w val="0.43372865638815589"/>
          <c:h val="4.063826721975210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Georgia" panose="02040502050405020303" pitchFamily="18" charset="0"/>
              </a:rPr>
              <a:t>Ratio of </a:t>
            </a:r>
            <a:r>
              <a:rPr lang="en-US" baseline="0" dirty="0">
                <a:latin typeface="Georgia" panose="02040502050405020303" pitchFamily="18" charset="0"/>
              </a:rPr>
              <a:t> Private over Public by Decades</a:t>
            </a:r>
            <a:endParaRPr lang="en-US"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'Ratio of Private-Public Decade'!$F$2</c:f>
              <c:strCache>
                <c:ptCount val="1"/>
                <c:pt idx="0">
                  <c:v>Ratio</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'Ratio of Private-Public Decade'!$G$1:$M$1</c:f>
              <c:strCache>
                <c:ptCount val="7"/>
                <c:pt idx="0">
                  <c:v>1965-1970</c:v>
                </c:pt>
                <c:pt idx="1">
                  <c:v>1971-1980</c:v>
                </c:pt>
                <c:pt idx="2">
                  <c:v>1981-1990</c:v>
                </c:pt>
                <c:pt idx="3">
                  <c:v>1991-2000</c:v>
                </c:pt>
                <c:pt idx="4">
                  <c:v>2001-2010</c:v>
                </c:pt>
                <c:pt idx="5">
                  <c:v>2011-2020</c:v>
                </c:pt>
                <c:pt idx="6">
                  <c:v>2021-2030</c:v>
                </c:pt>
              </c:strCache>
            </c:strRef>
          </c:cat>
          <c:val>
            <c:numRef>
              <c:f>'Ratio of Private-Public Decade'!$G$2:$M$2</c:f>
              <c:numCache>
                <c:formatCode>0.00</c:formatCode>
                <c:ptCount val="7"/>
                <c:pt idx="0">
                  <c:v>2.470888392489857</c:v>
                </c:pt>
                <c:pt idx="1">
                  <c:v>2.8461591827946933</c:v>
                </c:pt>
                <c:pt idx="2">
                  <c:v>2.839211380882563</c:v>
                </c:pt>
                <c:pt idx="3">
                  <c:v>2.8879779375130341</c:v>
                </c:pt>
                <c:pt idx="4">
                  <c:v>3.420530144222055</c:v>
                </c:pt>
                <c:pt idx="5">
                  <c:v>3.6911607458358651</c:v>
                </c:pt>
                <c:pt idx="6">
                  <c:v>3.5626768872881418</c:v>
                </c:pt>
              </c:numCache>
            </c:numRef>
          </c:val>
          <c:smooth val="0"/>
          <c:extLst>
            <c:ext xmlns:c16="http://schemas.microsoft.com/office/drawing/2014/chart" uri="{C3380CC4-5D6E-409C-BE32-E72D297353CC}">
              <c16:uniqueId val="{00000000-2780-4BFF-B657-FF78696AC614}"/>
            </c:ext>
          </c:extLst>
        </c:ser>
        <c:dLbls>
          <c:dLblPos val="ctr"/>
          <c:showLegendKey val="0"/>
          <c:showVal val="1"/>
          <c:showCatName val="0"/>
          <c:showSerName val="0"/>
          <c:showPercent val="0"/>
          <c:showBubbleSize val="0"/>
        </c:dLbls>
        <c:marker val="1"/>
        <c:smooth val="0"/>
        <c:axId val="489614216"/>
        <c:axId val="489616840"/>
      </c:lineChart>
      <c:catAx>
        <c:axId val="48961421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dirty="0">
                    <a:latin typeface="Georgia" panose="02040502050405020303" pitchFamily="18" charset="0"/>
                  </a:rPr>
                  <a:t>Decades</a:t>
                </a:r>
              </a:p>
            </c:rich>
          </c:tx>
          <c:layout>
            <c:manualLayout>
              <c:xMode val="edge"/>
              <c:yMode val="edge"/>
              <c:x val="0.49317622940721351"/>
              <c:y val="0.9526620698073828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out"/>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1400" b="0" i="0" u="none" strike="noStrike" kern="1200" cap="all" baseline="0">
                <a:solidFill>
                  <a:sysClr val="windowText" lastClr="000000"/>
                </a:solidFill>
                <a:latin typeface="Georgia" panose="02040502050405020303" pitchFamily="18" charset="0"/>
                <a:ea typeface="+mn-ea"/>
                <a:cs typeface="+mn-cs"/>
              </a:defRPr>
            </a:pPr>
            <a:endParaRPr lang="en-US"/>
          </a:p>
        </c:txPr>
        <c:crossAx val="489616840"/>
        <c:crosses val="autoZero"/>
        <c:auto val="1"/>
        <c:lblAlgn val="ctr"/>
        <c:lblOffset val="100"/>
        <c:noMultiLvlLbl val="0"/>
      </c:catAx>
      <c:valAx>
        <c:axId val="48961684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dirty="0">
                    <a:latin typeface="Georgia" panose="02040502050405020303" pitchFamily="18" charset="0"/>
                  </a:rPr>
                  <a:t>Ratio</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00"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89614216"/>
        <c:crosses val="autoZero"/>
        <c:crossBetween val="between"/>
      </c:valAx>
      <c:spPr>
        <a:solidFill>
          <a:schemeClr val="bg1"/>
        </a:solid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Number of Higher</a:t>
            </a:r>
            <a:r>
              <a:rPr lang="en-US" b="1" baseline="0" dirty="0"/>
              <a:t> Education</a:t>
            </a:r>
            <a:r>
              <a:rPr lang="en-US" b="1" dirty="0"/>
              <a:t> Institutions in US from</a:t>
            </a:r>
            <a:r>
              <a:rPr lang="en-US" b="1" baseline="0" dirty="0"/>
              <a:t> 1980-2016</a:t>
            </a:r>
            <a:r>
              <a:rPr lang="en-US" b="1" dirty="0"/>
              <a:t> </a:t>
            </a:r>
          </a:p>
        </c:rich>
      </c:tx>
      <c:layout>
        <c:manualLayout>
          <c:xMode val="edge"/>
          <c:yMode val="edge"/>
          <c:x val="0.30455554064054513"/>
          <c:y val="1.34401448222776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493165301018662E-2"/>
          <c:y val="9.3939916750018559E-2"/>
          <c:w val="0.92621800405162735"/>
          <c:h val="0.83892635477770161"/>
        </c:manualLayout>
      </c:layout>
      <c:barChart>
        <c:barDir val="col"/>
        <c:grouping val="clustered"/>
        <c:varyColors val="0"/>
        <c:ser>
          <c:idx val="0"/>
          <c:order val="0"/>
          <c:tx>
            <c:strRef>
              <c:f>'Number of Institutions'!$B$2</c:f>
              <c:strCache>
                <c:ptCount val="1"/>
                <c:pt idx="0">
                  <c:v>Number of institutions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'Number of Institutions'!$A$3:$A$17</c:f>
              <c:strCache>
                <c:ptCount val="15"/>
                <c:pt idx="0">
                  <c:v>1980</c:v>
                </c:pt>
                <c:pt idx="1">
                  <c:v>1990</c:v>
                </c:pt>
                <c:pt idx="2">
                  <c:v>2000</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'Number of Institutions'!$B$3:$B$17</c:f>
              <c:numCache>
                <c:formatCode>General</c:formatCode>
                <c:ptCount val="15"/>
                <c:pt idx="0">
                  <c:v>3231</c:v>
                </c:pt>
                <c:pt idx="1">
                  <c:v>3559</c:v>
                </c:pt>
                <c:pt idx="2">
                  <c:v>4182</c:v>
                </c:pt>
                <c:pt idx="3">
                  <c:v>4276</c:v>
                </c:pt>
                <c:pt idx="4">
                  <c:v>4314</c:v>
                </c:pt>
                <c:pt idx="5">
                  <c:v>4352</c:v>
                </c:pt>
                <c:pt idx="6">
                  <c:v>4409</c:v>
                </c:pt>
                <c:pt idx="7">
                  <c:v>4495</c:v>
                </c:pt>
                <c:pt idx="8">
                  <c:v>4599</c:v>
                </c:pt>
                <c:pt idx="9">
                  <c:v>4706</c:v>
                </c:pt>
                <c:pt idx="10">
                  <c:v>4726</c:v>
                </c:pt>
                <c:pt idx="11">
                  <c:v>4724</c:v>
                </c:pt>
                <c:pt idx="12">
                  <c:v>4627</c:v>
                </c:pt>
                <c:pt idx="13">
                  <c:v>4583</c:v>
                </c:pt>
                <c:pt idx="14">
                  <c:v>4360</c:v>
                </c:pt>
              </c:numCache>
            </c:numRef>
          </c:val>
          <c:extLst>
            <c:ext xmlns:c16="http://schemas.microsoft.com/office/drawing/2014/chart" uri="{C3380CC4-5D6E-409C-BE32-E72D297353CC}">
              <c16:uniqueId val="{00000000-4CB5-44A6-BCB5-5096C0FB4AE3}"/>
            </c:ext>
          </c:extLst>
        </c:ser>
        <c:dLbls>
          <c:showLegendKey val="0"/>
          <c:showVal val="0"/>
          <c:showCatName val="0"/>
          <c:showSerName val="0"/>
          <c:showPercent val="0"/>
          <c:showBubbleSize val="0"/>
        </c:dLbls>
        <c:gapWidth val="219"/>
        <c:overlap val="-27"/>
        <c:axId val="636728744"/>
        <c:axId val="636729728"/>
      </c:barChart>
      <c:catAx>
        <c:axId val="63672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6729728"/>
        <c:crosses val="autoZero"/>
        <c:auto val="1"/>
        <c:lblAlgn val="ctr"/>
        <c:lblOffset val="100"/>
        <c:noMultiLvlLbl val="0"/>
      </c:catAx>
      <c:valAx>
        <c:axId val="63672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6728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pic>
      <cdr:nvPicPr>
        <cdr:cNvPr id="3" name="chart">
          <a:extLst xmlns:a="http://schemas.openxmlformats.org/drawingml/2006/main">
            <a:ext uri="{FF2B5EF4-FFF2-40B4-BE49-F238E27FC236}">
              <a16:creationId xmlns:a16="http://schemas.microsoft.com/office/drawing/2014/main" id="{56907206-778D-482D-83B6-C4244F6D60A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flipV="1">
          <a:off x="-862779" y="-1565356"/>
          <a:ext cx="0" cy="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1B860-601B-4A55-88BA-F9FA2DA2E894}" type="datetimeFigureOut">
              <a:rPr lang="en-US" smtClean="0"/>
              <a:t>9/2/2019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91D6D-18A1-4433-8D9B-A1CCE03A8291}" type="slidenum">
              <a:rPr lang="en-US" smtClean="0"/>
              <a:t>‹#›</a:t>
            </a:fld>
            <a:endParaRPr lang="en-US" dirty="0"/>
          </a:p>
        </p:txBody>
      </p:sp>
    </p:spTree>
    <p:extLst>
      <p:ext uri="{BB962C8B-B14F-4D97-AF65-F5344CB8AC3E}">
        <p14:creationId xmlns:p14="http://schemas.microsoft.com/office/powerpoint/2010/main" val="338982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91D6D-18A1-4433-8D9B-A1CCE03A8291}" type="slidenum">
              <a:rPr lang="en-US" smtClean="0"/>
              <a:t>3</a:t>
            </a:fld>
            <a:endParaRPr lang="en-US" dirty="0"/>
          </a:p>
        </p:txBody>
      </p:sp>
    </p:spTree>
    <p:extLst>
      <p:ext uri="{BB962C8B-B14F-4D97-AF65-F5344CB8AC3E}">
        <p14:creationId xmlns:p14="http://schemas.microsoft.com/office/powerpoint/2010/main" val="88770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91D6D-18A1-4433-8D9B-A1CCE03A8291}" type="slidenum">
              <a:rPr lang="en-US" smtClean="0"/>
              <a:t>5</a:t>
            </a:fld>
            <a:endParaRPr lang="en-US" dirty="0"/>
          </a:p>
        </p:txBody>
      </p:sp>
    </p:spTree>
    <p:extLst>
      <p:ext uri="{BB962C8B-B14F-4D97-AF65-F5344CB8AC3E}">
        <p14:creationId xmlns:p14="http://schemas.microsoft.com/office/powerpoint/2010/main" val="307674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91D6D-18A1-4433-8D9B-A1CCE03A8291}" type="slidenum">
              <a:rPr lang="en-US" smtClean="0"/>
              <a:t>6</a:t>
            </a:fld>
            <a:endParaRPr lang="en-US" dirty="0"/>
          </a:p>
        </p:txBody>
      </p:sp>
    </p:spTree>
    <p:extLst>
      <p:ext uri="{BB962C8B-B14F-4D97-AF65-F5344CB8AC3E}">
        <p14:creationId xmlns:p14="http://schemas.microsoft.com/office/powerpoint/2010/main" val="316746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91D6D-18A1-4433-8D9B-A1CCE03A8291}" type="slidenum">
              <a:rPr lang="en-US" smtClean="0"/>
              <a:t>10</a:t>
            </a:fld>
            <a:endParaRPr lang="en-US" dirty="0"/>
          </a:p>
        </p:txBody>
      </p:sp>
    </p:spTree>
    <p:extLst>
      <p:ext uri="{BB962C8B-B14F-4D97-AF65-F5344CB8AC3E}">
        <p14:creationId xmlns:p14="http://schemas.microsoft.com/office/powerpoint/2010/main" val="18783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91D6D-18A1-4433-8D9B-A1CCE03A8291}" type="slidenum">
              <a:rPr lang="en-US" smtClean="0"/>
              <a:t>13</a:t>
            </a:fld>
            <a:endParaRPr lang="en-US" dirty="0"/>
          </a:p>
        </p:txBody>
      </p:sp>
    </p:spTree>
    <p:extLst>
      <p:ext uri="{BB962C8B-B14F-4D97-AF65-F5344CB8AC3E}">
        <p14:creationId xmlns:p14="http://schemas.microsoft.com/office/powerpoint/2010/main" val="76896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91D6D-18A1-4433-8D9B-A1CCE03A8291}" type="slidenum">
              <a:rPr lang="en-US" smtClean="0"/>
              <a:t>14</a:t>
            </a:fld>
            <a:endParaRPr lang="en-US" dirty="0"/>
          </a:p>
        </p:txBody>
      </p:sp>
    </p:spTree>
    <p:extLst>
      <p:ext uri="{BB962C8B-B14F-4D97-AF65-F5344CB8AC3E}">
        <p14:creationId xmlns:p14="http://schemas.microsoft.com/office/powerpoint/2010/main" val="176153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91D6D-18A1-4433-8D9B-A1CCE03A8291}" type="slidenum">
              <a:rPr lang="en-US" smtClean="0"/>
              <a:t>19</a:t>
            </a:fld>
            <a:endParaRPr lang="en-US" dirty="0"/>
          </a:p>
        </p:txBody>
      </p:sp>
    </p:spTree>
    <p:extLst>
      <p:ext uri="{BB962C8B-B14F-4D97-AF65-F5344CB8AC3E}">
        <p14:creationId xmlns:p14="http://schemas.microsoft.com/office/powerpoint/2010/main" val="400817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91D6D-18A1-4433-8D9B-A1CCE03A8291}" type="slidenum">
              <a:rPr lang="en-US" smtClean="0"/>
              <a:t>21</a:t>
            </a:fld>
            <a:endParaRPr lang="en-US" dirty="0"/>
          </a:p>
        </p:txBody>
      </p:sp>
    </p:spTree>
    <p:extLst>
      <p:ext uri="{BB962C8B-B14F-4D97-AF65-F5344CB8AC3E}">
        <p14:creationId xmlns:p14="http://schemas.microsoft.com/office/powerpoint/2010/main" val="341892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statista.com/statistics/240833/higher-education-institutions-in-the-us-by-typ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rends.collegeboard.org/sites/default/files/2015-trends-college-pricing-final-508.pdf" TargetMode="Externa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nces.ed.gov/pubs2019/2019144.pdf" TargetMode="External"/><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hyperlink" Target="https://www.statista.com/statistics/237883/percentage-of-us-students-with-student-loans-by-institution-type/"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statista.com/statistics/235354/share-of-student-loans-provided-in-the-us-by-sour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tatista.com/statistics/235367/student-loans-in-the-us/" TargetMode="Externa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atista.com/statistics/237924/tuition-costs-vs-student-loans-in-the-us/" TargetMode="Externa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proquest.com/products-services/statabstract.html" TargetMode="Externa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atista.com/statistics/185402/average-salaries-for-college-faculty-members-in-private-institutions/" TargetMode="External"/><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heldrich.rutgers.edu/sites/default/files/content/Chasing_American_Dream_Report.pdf" TargetMode="External"/><Relationship Id="rId2" Type="http://schemas.openxmlformats.org/officeDocument/2006/relationships/chart" Target="../charts/chart25.xml"/><Relationship Id="rId1" Type="http://schemas.openxmlformats.org/officeDocument/2006/relationships/slideLayout" Target="../slideLayouts/slideLayout4.xml"/><Relationship Id="rId4" Type="http://schemas.openxmlformats.org/officeDocument/2006/relationships/hyperlink" Target="https://www.statista.com/statistics/235234/us-college-education-and-skill-developmen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heldrich.rutgers.edu/sites/default/files/content/Chasing_American_Dream_Report.pdf" TargetMode="External"/><Relationship Id="rId2" Type="http://schemas.openxmlformats.org/officeDocument/2006/relationships/chart" Target="../charts/chart26.xml"/><Relationship Id="rId1" Type="http://schemas.openxmlformats.org/officeDocument/2006/relationships/slideLayout" Target="../slideLayouts/slideLayout4.xml"/><Relationship Id="rId4" Type="http://schemas.openxmlformats.org/officeDocument/2006/relationships/hyperlink" Target="https://www.statista.com/statistics/235244/graduates-skill-development-and-internship-participation-in-the-u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heldrich.rutgers.edu/sites/default/files/content/Chasing_American_Dream_Report.pdf" TargetMode="External"/><Relationship Id="rId2" Type="http://schemas.openxmlformats.org/officeDocument/2006/relationships/chart" Target="../charts/chart27.xml"/><Relationship Id="rId1" Type="http://schemas.openxmlformats.org/officeDocument/2006/relationships/slideLayout" Target="../slideLayouts/slideLayout4.xml"/><Relationship Id="rId4" Type="http://schemas.openxmlformats.org/officeDocument/2006/relationships/hyperlink" Target="https://www.statista.com/statistics/235249/what-graduates-would-do-differently-in-the-us/" TargetMode="Externa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www.dof.ca.gov/Forecasting/Demographics/Projections/" TargetMode="External"/></Relationships>
</file>

<file path=ppt/slides/_rels/slide3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hyperlink" Target="http://www.statista.com/statistics/236069/share-of-us-students-who-enrolled-in-a-college-in-their-own-state"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nces.ed.gov/programs/digest/d18/tables/dt18_303.10.asp"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hyperlink" Target="https://nces.ed.gov/programs/digest/d18/tables/dt18_303.10.as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ces.ed.gov/programs/digest/d18/tables/dt18_303.10.asp" TargetMode="Externa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nces.ed.gov/programs/digest/d18/tables/dt18_303.10.asp" TargetMode="External"/><Relationship Id="rId2" Type="http://schemas.openxmlformats.org/officeDocument/2006/relationships/chart" Target="../charts/chart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24B9-DD98-4D28-9555-C7FC308E30B8}"/>
              </a:ext>
            </a:extLst>
          </p:cNvPr>
          <p:cNvSpPr>
            <a:spLocks noGrp="1"/>
          </p:cNvSpPr>
          <p:nvPr>
            <p:ph type="ctrTitle"/>
          </p:nvPr>
        </p:nvSpPr>
        <p:spPr>
          <a:xfrm>
            <a:off x="1539631" y="1508369"/>
            <a:ext cx="9034775" cy="1702494"/>
          </a:xfrm>
        </p:spPr>
        <p:txBody>
          <a:bodyPr/>
          <a:lstStyle/>
          <a:p>
            <a:r>
              <a:rPr lang="en-US" sz="3600" b="1" dirty="0">
                <a:effectLst>
                  <a:outerShdw blurRad="38100" dist="38100" dir="2700000" algn="tl">
                    <a:srgbClr val="000000">
                      <a:alpha val="43137"/>
                    </a:srgbClr>
                  </a:outerShdw>
                </a:effectLst>
              </a:rPr>
              <a:t>Present and Near Future landscape of academic institutions and its lessons for us</a:t>
            </a:r>
          </a:p>
        </p:txBody>
      </p:sp>
      <p:sp>
        <p:nvSpPr>
          <p:cNvPr id="3" name="Subtitle 2">
            <a:extLst>
              <a:ext uri="{FF2B5EF4-FFF2-40B4-BE49-F238E27FC236}">
                <a16:creationId xmlns:a16="http://schemas.microsoft.com/office/drawing/2014/main" id="{A6D9D18D-3BAB-4923-8692-C0631B059D38}"/>
              </a:ext>
            </a:extLst>
          </p:cNvPr>
          <p:cNvSpPr>
            <a:spLocks noGrp="1"/>
          </p:cNvSpPr>
          <p:nvPr>
            <p:ph type="subTitle" idx="1"/>
          </p:nvPr>
        </p:nvSpPr>
        <p:spPr>
          <a:xfrm>
            <a:off x="1742831" y="4040554"/>
            <a:ext cx="8440615" cy="1406768"/>
          </a:xfrm>
        </p:spPr>
        <p:txBody>
          <a:bodyPr>
            <a:normAutofit lnSpcReduction="10000"/>
          </a:bodyPr>
          <a:lstStyle/>
          <a:p>
            <a:pPr algn="l"/>
            <a:r>
              <a:rPr lang="en-US" sz="2400" b="1" i="1" dirty="0">
                <a:effectLst>
                  <a:outerShdw blurRad="38100" dist="38100" dir="2700000" algn="tl">
                    <a:srgbClr val="000000">
                      <a:alpha val="43137"/>
                    </a:srgbClr>
                  </a:outerShdw>
                </a:effectLst>
              </a:rPr>
              <a:t>A Presentation For the Faculty Retreat in August 2019</a:t>
            </a:r>
          </a:p>
          <a:p>
            <a:pPr algn="l"/>
            <a:endParaRPr lang="en-US" sz="1800" b="1" dirty="0">
              <a:effectLst>
                <a:outerShdw blurRad="38100" dist="38100" dir="2700000" algn="tl">
                  <a:srgbClr val="000000">
                    <a:alpha val="43137"/>
                  </a:srgbClr>
                </a:outerShdw>
              </a:effectLst>
            </a:endParaRPr>
          </a:p>
          <a:p>
            <a:pPr algn="l"/>
            <a:r>
              <a:rPr lang="en-US" sz="1800" b="1" dirty="0">
                <a:effectLst>
                  <a:outerShdw blurRad="38100" dist="38100" dir="2700000" algn="tl">
                    <a:srgbClr val="000000">
                      <a:alpha val="43137"/>
                    </a:srgbClr>
                  </a:outerShdw>
                </a:effectLst>
              </a:rPr>
              <a:t>Jamshid Damooei, PhD</a:t>
            </a:r>
          </a:p>
          <a:p>
            <a:pPr algn="l"/>
            <a:r>
              <a:rPr lang="en-US" sz="1800" b="1" dirty="0">
                <a:effectLst>
                  <a:outerShdw blurRad="38100" dist="38100" dir="2700000" algn="tl">
                    <a:srgbClr val="000000">
                      <a:alpha val="43137"/>
                    </a:srgbClr>
                  </a:outerShdw>
                </a:effectLst>
              </a:rPr>
              <a:t>Professor of Economics</a:t>
            </a:r>
          </a:p>
          <a:p>
            <a:pPr algn="l"/>
            <a:endParaRPr lang="en-US" sz="1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067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D886-A965-4A02-81CA-F5B86E49794F}"/>
              </a:ext>
            </a:extLst>
          </p:cNvPr>
          <p:cNvSpPr>
            <a:spLocks noGrp="1"/>
          </p:cNvSpPr>
          <p:nvPr>
            <p:ph type="title"/>
          </p:nvPr>
        </p:nvSpPr>
        <p:spPr>
          <a:xfrm>
            <a:off x="1434422" y="244305"/>
            <a:ext cx="9601200" cy="1054262"/>
          </a:xfrm>
        </p:spPr>
        <p:txBody>
          <a:bodyPr>
            <a:normAutofit fontScale="90000"/>
          </a:bodyPr>
          <a:lstStyle/>
          <a:p>
            <a:r>
              <a:rPr lang="en-US" b="1" dirty="0">
                <a:effectLst>
                  <a:outerShdw blurRad="38100" dist="38100" dir="2700000" algn="tl">
                    <a:srgbClr val="000000">
                      <a:alpha val="43137"/>
                    </a:srgbClr>
                  </a:outerShdw>
                </a:effectLst>
              </a:rPr>
              <a:t>Change in Number of Higher Education Institutions in the US Since 1980</a:t>
            </a:r>
          </a:p>
        </p:txBody>
      </p:sp>
      <p:sp>
        <p:nvSpPr>
          <p:cNvPr id="6" name="Content Placeholder 5">
            <a:extLst>
              <a:ext uri="{FF2B5EF4-FFF2-40B4-BE49-F238E27FC236}">
                <a16:creationId xmlns:a16="http://schemas.microsoft.com/office/drawing/2014/main" id="{4FD4931E-F99E-423E-880B-4DEF38D0817B}"/>
              </a:ext>
            </a:extLst>
          </p:cNvPr>
          <p:cNvSpPr>
            <a:spLocks noGrp="1"/>
          </p:cNvSpPr>
          <p:nvPr>
            <p:ph sz="quarter" idx="4"/>
          </p:nvPr>
        </p:nvSpPr>
        <p:spPr>
          <a:xfrm>
            <a:off x="9660194" y="1555956"/>
            <a:ext cx="2374490" cy="4998408"/>
          </a:xfrm>
        </p:spPr>
        <p:txBody>
          <a:bodyPr>
            <a:normAutofit/>
          </a:bodyPr>
          <a:lstStyle/>
          <a:p>
            <a:r>
              <a:rPr lang="en-US" dirty="0"/>
              <a:t>Number of institutions increased up to recent years.</a:t>
            </a:r>
          </a:p>
          <a:p>
            <a:r>
              <a:rPr lang="en-US" dirty="0"/>
              <a:t>The declining trend began as of 2012.</a:t>
            </a:r>
          </a:p>
          <a:p>
            <a:r>
              <a:rPr lang="en-US" dirty="0"/>
              <a:t>The biggest reduction during this period of time was from 2015 to 2016, a sharp reduction of more than 220 institutions in one year.</a:t>
            </a:r>
          </a:p>
        </p:txBody>
      </p:sp>
      <p:graphicFrame>
        <p:nvGraphicFramePr>
          <p:cNvPr id="11" name="Content Placeholder 10">
            <a:extLst>
              <a:ext uri="{FF2B5EF4-FFF2-40B4-BE49-F238E27FC236}">
                <a16:creationId xmlns:a16="http://schemas.microsoft.com/office/drawing/2014/main" id="{00000000-0008-0000-0100-000002000000}"/>
              </a:ext>
            </a:extLst>
          </p:cNvPr>
          <p:cNvGraphicFramePr>
            <a:graphicFrameLocks noGrp="1"/>
          </p:cNvGraphicFramePr>
          <p:nvPr>
            <p:ph sz="half" idx="2"/>
            <p:extLst>
              <p:ext uri="{D42A27DB-BD31-4B8C-83A1-F6EECF244321}">
                <p14:modId xmlns:p14="http://schemas.microsoft.com/office/powerpoint/2010/main" val="2235372729"/>
              </p:ext>
            </p:extLst>
          </p:nvPr>
        </p:nvGraphicFramePr>
        <p:xfrm>
          <a:off x="1213928" y="1387057"/>
          <a:ext cx="8446266" cy="46229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0A11019F-89D9-4B47-89B1-2F153DF56916}"/>
              </a:ext>
            </a:extLst>
          </p:cNvPr>
          <p:cNvSpPr/>
          <p:nvPr/>
        </p:nvSpPr>
        <p:spPr>
          <a:xfrm>
            <a:off x="1434421" y="6098458"/>
            <a:ext cx="8070913" cy="523220"/>
          </a:xfrm>
          <a:prstGeom prst="rect">
            <a:avLst/>
          </a:prstGeom>
        </p:spPr>
        <p:txBody>
          <a:bodyPr wrap="square">
            <a:spAutoFit/>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Source:</a:t>
            </a:r>
            <a:r>
              <a:rPr lang="en-US" sz="1400" dirty="0">
                <a:latin typeface="Calibri" panose="020F0502020204030204" pitchFamily="34" charset="0"/>
                <a:ea typeface="Calibri" panose="020F0502020204030204" pitchFamily="34" charset="0"/>
                <a:cs typeface="Times New Roman" panose="02020603050405020304" pitchFamily="18" charset="0"/>
              </a:rPr>
              <a:t> NAES, Statistical Abstract of the United States,2019, Published by ProQuest, Link to Statistia: </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https://www.statista.com/statistics/240833/higher-education-institutions-in-the-us-by-type/</a:t>
            </a:r>
            <a:endParaRPr lang="en-US" sz="1400" dirty="0"/>
          </a:p>
        </p:txBody>
      </p:sp>
    </p:spTree>
    <p:extLst>
      <p:ext uri="{BB962C8B-B14F-4D97-AF65-F5344CB8AC3E}">
        <p14:creationId xmlns:p14="http://schemas.microsoft.com/office/powerpoint/2010/main" val="251343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F3C8-7AF9-41FF-992A-DD62157E5874}"/>
              </a:ext>
            </a:extLst>
          </p:cNvPr>
          <p:cNvSpPr>
            <a:spLocks noGrp="1"/>
          </p:cNvSpPr>
          <p:nvPr>
            <p:ph type="title"/>
          </p:nvPr>
        </p:nvSpPr>
        <p:spPr>
          <a:xfrm>
            <a:off x="1371600" y="265247"/>
            <a:ext cx="9601200" cy="1396030"/>
          </a:xfrm>
        </p:spPr>
        <p:txBody>
          <a:bodyPr>
            <a:normAutofit/>
          </a:bodyPr>
          <a:lstStyle/>
          <a:p>
            <a:r>
              <a:rPr lang="en-US" b="1" dirty="0">
                <a:effectLst>
                  <a:outerShdw blurRad="38100" dist="38100" dir="2700000" algn="tl">
                    <a:srgbClr val="000000">
                      <a:alpha val="43137"/>
                    </a:srgbClr>
                  </a:outerShdw>
                </a:effectLst>
              </a:rPr>
              <a:t>Distribution of Degrees by Various Academic Institutions in the US</a:t>
            </a:r>
          </a:p>
        </p:txBody>
      </p:sp>
      <p:graphicFrame>
        <p:nvGraphicFramePr>
          <p:cNvPr id="4" name="Content Placeholder 3">
            <a:extLst>
              <a:ext uri="{FF2B5EF4-FFF2-40B4-BE49-F238E27FC236}">
                <a16:creationId xmlns:a16="http://schemas.microsoft.com/office/drawing/2014/main" id="{00000000-0008-0000-0500-000002000000}"/>
              </a:ext>
            </a:extLst>
          </p:cNvPr>
          <p:cNvGraphicFramePr>
            <a:graphicFrameLocks noGrp="1"/>
          </p:cNvGraphicFramePr>
          <p:nvPr>
            <p:ph sz="half" idx="1"/>
            <p:extLst>
              <p:ext uri="{D42A27DB-BD31-4B8C-83A1-F6EECF244321}">
                <p14:modId xmlns:p14="http://schemas.microsoft.com/office/powerpoint/2010/main" val="1674510470"/>
              </p:ext>
            </p:extLst>
          </p:nvPr>
        </p:nvGraphicFramePr>
        <p:xfrm>
          <a:off x="1371599" y="1661277"/>
          <a:ext cx="8944897" cy="4466677"/>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B0659136-928F-45D7-B882-83C5D70CF192}"/>
              </a:ext>
            </a:extLst>
          </p:cNvPr>
          <p:cNvSpPr>
            <a:spLocks noGrp="1"/>
          </p:cNvSpPr>
          <p:nvPr>
            <p:ph sz="half" idx="2"/>
          </p:nvPr>
        </p:nvSpPr>
        <p:spPr>
          <a:xfrm>
            <a:off x="10081846" y="1661277"/>
            <a:ext cx="2110153" cy="4837246"/>
          </a:xfrm>
        </p:spPr>
        <p:txBody>
          <a:bodyPr>
            <a:normAutofit fontScale="92500" lnSpcReduction="20000"/>
          </a:bodyPr>
          <a:lstStyle/>
          <a:p>
            <a:r>
              <a:rPr lang="en-US" dirty="0"/>
              <a:t>Nonprofit private  colleges have a major share in providing  graduate degrees.</a:t>
            </a:r>
          </a:p>
          <a:p>
            <a:r>
              <a:rPr lang="en-US" dirty="0"/>
              <a:t>Nonprofit private  colleges only take 5% of the  associate degree market. This area is least likely to be a source of growth for nonprofit private colleges. </a:t>
            </a:r>
          </a:p>
          <a:p>
            <a:endParaRPr lang="en-US" dirty="0"/>
          </a:p>
          <a:p>
            <a:endParaRPr lang="en-US" dirty="0"/>
          </a:p>
        </p:txBody>
      </p:sp>
      <p:sp>
        <p:nvSpPr>
          <p:cNvPr id="5" name="Rectangle 4">
            <a:extLst>
              <a:ext uri="{FF2B5EF4-FFF2-40B4-BE49-F238E27FC236}">
                <a16:creationId xmlns:a16="http://schemas.microsoft.com/office/drawing/2014/main" id="{1750DD28-A10F-4ADD-A8D1-C15D91932FE0}"/>
              </a:ext>
            </a:extLst>
          </p:cNvPr>
          <p:cNvSpPr/>
          <p:nvPr/>
        </p:nvSpPr>
        <p:spPr>
          <a:xfrm rot="10800000" flipV="1">
            <a:off x="1231490" y="6228767"/>
            <a:ext cx="9180870" cy="369332"/>
          </a:xfrm>
          <a:prstGeom prst="rect">
            <a:avLst/>
          </a:prstGeom>
        </p:spPr>
        <p:txBody>
          <a:bodyPr wrap="square">
            <a:spAutoFit/>
          </a:bodyPr>
          <a:lstStyle/>
          <a:p>
            <a:r>
              <a:rPr lang="fr-FR" b="1" u="sng" dirty="0">
                <a:latin typeface="Arial" panose="020B0604020202020204" pitchFamily="34" charset="0"/>
                <a:hlinkClick r:id="rId3">
                  <a:extLst>
                    <a:ext uri="{A12FA001-AC4F-418D-AE19-62706E023703}">
                      <ahyp:hlinkClr xmlns:ahyp="http://schemas.microsoft.com/office/drawing/2018/hyperlinkcolor" val="tx"/>
                    </a:ext>
                  </a:extLst>
                </a:hlinkClick>
              </a:rPr>
              <a:t>Source: Collège Board 2015, </a:t>
            </a:r>
            <a:r>
              <a:rPr lang="fr-FR" u="sng" dirty="0">
                <a:solidFill>
                  <a:srgbClr val="0563C1"/>
                </a:solidFill>
                <a:latin typeface="Arial" panose="020B0604020202020204" pitchFamily="34" charset="0"/>
                <a:hlinkClick r:id="rId3">
                  <a:extLst>
                    <a:ext uri="{A12FA001-AC4F-418D-AE19-62706E023703}">
                      <ahyp:hlinkClr xmlns:ahyp="http://schemas.microsoft.com/office/drawing/2018/hyperlinkcolor" val="tx"/>
                    </a:ext>
                  </a:extLst>
                </a:hlinkClick>
              </a:rPr>
              <a:t>https://trends.collegeboard.org/sites/default/files/ .pdf</a:t>
            </a:r>
            <a:r>
              <a:rPr lang="fr-FR" dirty="0"/>
              <a:t> </a:t>
            </a:r>
            <a:endParaRPr lang="en-US" dirty="0"/>
          </a:p>
        </p:txBody>
      </p:sp>
    </p:spTree>
    <p:extLst>
      <p:ext uri="{BB962C8B-B14F-4D97-AF65-F5344CB8AC3E}">
        <p14:creationId xmlns:p14="http://schemas.microsoft.com/office/powerpoint/2010/main" val="334956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6080-08F1-4F94-9ACA-35246F55AEF6}"/>
              </a:ext>
            </a:extLst>
          </p:cNvPr>
          <p:cNvSpPr>
            <a:spLocks noGrp="1"/>
          </p:cNvSpPr>
          <p:nvPr>
            <p:ph type="title"/>
          </p:nvPr>
        </p:nvSpPr>
        <p:spPr>
          <a:xfrm>
            <a:off x="1295399" y="355989"/>
            <a:ext cx="10368436" cy="1312267"/>
          </a:xfrm>
        </p:spPr>
        <p:txBody>
          <a:bodyPr>
            <a:normAutofit/>
          </a:bodyPr>
          <a:lstStyle/>
          <a:p>
            <a:r>
              <a:rPr lang="en-US" b="1" dirty="0">
                <a:effectLst>
                  <a:outerShdw blurRad="38100" dist="38100" dir="2700000" algn="tl">
                    <a:srgbClr val="000000">
                      <a:alpha val="43137"/>
                    </a:srgbClr>
                  </a:outerShdw>
                </a:effectLst>
              </a:rPr>
              <a:t>Cost of Education, Student Loans &amp; Its Economic Implications</a:t>
            </a:r>
          </a:p>
        </p:txBody>
      </p:sp>
      <p:graphicFrame>
        <p:nvGraphicFramePr>
          <p:cNvPr id="6" name="Content Placeholder 5">
            <a:extLst>
              <a:ext uri="{FF2B5EF4-FFF2-40B4-BE49-F238E27FC236}">
                <a16:creationId xmlns:a16="http://schemas.microsoft.com/office/drawing/2014/main" id="{00000000-0008-0000-0A00-000002000000}"/>
              </a:ext>
            </a:extLst>
          </p:cNvPr>
          <p:cNvGraphicFramePr>
            <a:graphicFrameLocks noGrp="1"/>
          </p:cNvGraphicFramePr>
          <p:nvPr>
            <p:ph sz="half" idx="1"/>
            <p:extLst>
              <p:ext uri="{D42A27DB-BD31-4B8C-83A1-F6EECF244321}">
                <p14:modId xmlns:p14="http://schemas.microsoft.com/office/powerpoint/2010/main" val="2537330243"/>
              </p:ext>
            </p:extLst>
          </p:nvPr>
        </p:nvGraphicFramePr>
        <p:xfrm>
          <a:off x="1371599" y="1842760"/>
          <a:ext cx="8531943" cy="4336813"/>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6">
            <a:extLst>
              <a:ext uri="{FF2B5EF4-FFF2-40B4-BE49-F238E27FC236}">
                <a16:creationId xmlns:a16="http://schemas.microsoft.com/office/drawing/2014/main" id="{7340D00E-C81D-4074-B628-C9DAA3FCE42B}"/>
              </a:ext>
            </a:extLst>
          </p:cNvPr>
          <p:cNvSpPr>
            <a:spLocks noGrp="1"/>
          </p:cNvSpPr>
          <p:nvPr>
            <p:ph sz="half" idx="2"/>
          </p:nvPr>
        </p:nvSpPr>
        <p:spPr>
          <a:xfrm>
            <a:off x="9520928" y="1772959"/>
            <a:ext cx="2587498" cy="4729052"/>
          </a:xfrm>
        </p:spPr>
        <p:txBody>
          <a:bodyPr>
            <a:normAutofit lnSpcReduction="10000"/>
          </a:bodyPr>
          <a:lstStyle/>
          <a:p>
            <a:r>
              <a:rPr lang="en-US" sz="1600" dirty="0"/>
              <a:t>Public colleges provide 79% of 2-year postsecondary education and only 21% of it is financed through student loans.</a:t>
            </a:r>
          </a:p>
          <a:p>
            <a:r>
              <a:rPr lang="en-US" sz="1600" dirty="0"/>
              <a:t>72% of 4-year educational financial needs in for-profit colleges come from student loans. 75% of their 2-year programs are also financed through student loans.</a:t>
            </a:r>
          </a:p>
          <a:p>
            <a:r>
              <a:rPr lang="en-US" sz="1600" dirty="0"/>
              <a:t>Nonprofit private colleges also rely heavily on student loans in support of their programs.</a:t>
            </a:r>
            <a:endParaRPr lang="en-US" dirty="0"/>
          </a:p>
        </p:txBody>
      </p:sp>
      <p:sp>
        <p:nvSpPr>
          <p:cNvPr id="3" name="Rectangle 2">
            <a:extLst>
              <a:ext uri="{FF2B5EF4-FFF2-40B4-BE49-F238E27FC236}">
                <a16:creationId xmlns:a16="http://schemas.microsoft.com/office/drawing/2014/main" id="{90C7D4A4-3318-4ED2-950A-0DEFE04FF4B1}"/>
              </a:ext>
            </a:extLst>
          </p:cNvPr>
          <p:cNvSpPr/>
          <p:nvPr/>
        </p:nvSpPr>
        <p:spPr>
          <a:xfrm>
            <a:off x="1295400" y="6179574"/>
            <a:ext cx="8608142" cy="584775"/>
          </a:xfrm>
          <a:prstGeom prst="rect">
            <a:avLst/>
          </a:prstGeom>
        </p:spPr>
        <p:txBody>
          <a:bodyPr wrap="square">
            <a:spAutoFit/>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Source:</a:t>
            </a:r>
            <a:r>
              <a:rPr lang="en-US" sz="1400" dirty="0">
                <a:latin typeface="Calibri" panose="020F0502020204030204" pitchFamily="34" charset="0"/>
                <a:ea typeface="Calibri" panose="020F0502020204030204" pitchFamily="34" charset="0"/>
                <a:cs typeface="Times New Roman" panose="02020603050405020304" pitchFamily="18" charset="0"/>
              </a:rPr>
              <a:t> NCES, Source Link </a:t>
            </a:r>
            <a:r>
              <a:rPr lang="en-US" sz="1400" u="sng" dirty="0">
                <a:solidFill>
                  <a:srgbClr val="0B85E5"/>
                </a:solidFill>
                <a:latin typeface="Helvetica" panose="020B0604020202020204" pitchFamily="34" charset="0"/>
                <a:ea typeface="Times New Roman" panose="02020603050405020304" pitchFamily="18" charset="0"/>
                <a:hlinkClick r:id="rId3"/>
              </a:rPr>
              <a:t>The Condition of Education 2019, pages 222-223</a:t>
            </a:r>
            <a:r>
              <a:rPr lang="en-US" sz="1400" dirty="0">
                <a:solidFill>
                  <a:srgbClr val="444444"/>
                </a:solidFill>
                <a:latin typeface="Helvetica" panose="020B0604020202020204" pitchFamily="34" charset="0"/>
                <a:ea typeface="Times New Roman" panose="02020603050405020304" pitchFamily="18" charset="0"/>
              </a:rPr>
              <a:t>, Statista:</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https://www.statista.com/statistics/237883/percentage-of-us-students-with-student-loans-by-institution-type</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a:t>
            </a:r>
            <a:endParaRPr lang="en-US" dirty="0"/>
          </a:p>
        </p:txBody>
      </p:sp>
    </p:spTree>
    <p:extLst>
      <p:ext uri="{BB962C8B-B14F-4D97-AF65-F5344CB8AC3E}">
        <p14:creationId xmlns:p14="http://schemas.microsoft.com/office/powerpoint/2010/main" val="398426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F8FC-037E-4FAE-B7F3-B7717DD2C4D1}"/>
              </a:ext>
            </a:extLst>
          </p:cNvPr>
          <p:cNvSpPr>
            <a:spLocks noGrp="1"/>
          </p:cNvSpPr>
          <p:nvPr>
            <p:ph type="title"/>
          </p:nvPr>
        </p:nvSpPr>
        <p:spPr>
          <a:xfrm>
            <a:off x="1371600" y="317598"/>
            <a:ext cx="9601200" cy="1238357"/>
          </a:xfrm>
        </p:spPr>
        <p:txBody>
          <a:bodyPr>
            <a:normAutofit fontScale="90000"/>
          </a:bodyPr>
          <a:lstStyle/>
          <a:p>
            <a:r>
              <a:rPr lang="en-US" b="1" dirty="0">
                <a:effectLst>
                  <a:outerShdw blurRad="38100" dist="38100" dir="2700000" algn="tl">
                    <a:srgbClr val="000000">
                      <a:alpha val="43137"/>
                    </a:srgbClr>
                  </a:outerShdw>
                </a:effectLst>
              </a:rPr>
              <a:t>Cost of Higher Education and Its Trend From 08-09 to 18-19</a:t>
            </a:r>
          </a:p>
        </p:txBody>
      </p:sp>
      <p:graphicFrame>
        <p:nvGraphicFramePr>
          <p:cNvPr id="5" name="Content Placeholder 4">
            <a:extLst>
              <a:ext uri="{FF2B5EF4-FFF2-40B4-BE49-F238E27FC236}">
                <a16:creationId xmlns:a16="http://schemas.microsoft.com/office/drawing/2014/main" id="{00000000-0008-0000-0100-000004000000}"/>
              </a:ext>
            </a:extLst>
          </p:cNvPr>
          <p:cNvGraphicFramePr>
            <a:graphicFrameLocks noGrp="1"/>
          </p:cNvGraphicFramePr>
          <p:nvPr>
            <p:ph sz="half" idx="2"/>
            <p:extLst>
              <p:ext uri="{D42A27DB-BD31-4B8C-83A1-F6EECF244321}">
                <p14:modId xmlns:p14="http://schemas.microsoft.com/office/powerpoint/2010/main" val="3873670649"/>
              </p:ext>
            </p:extLst>
          </p:nvPr>
        </p:nvGraphicFramePr>
        <p:xfrm>
          <a:off x="796413" y="1828801"/>
          <a:ext cx="9418295" cy="442292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a:extLst>
              <a:ext uri="{FF2B5EF4-FFF2-40B4-BE49-F238E27FC236}">
                <a16:creationId xmlns:a16="http://schemas.microsoft.com/office/drawing/2014/main" id="{42931A03-2F98-4DEE-A1FF-450BFC7EAD35}"/>
              </a:ext>
            </a:extLst>
          </p:cNvPr>
          <p:cNvSpPr>
            <a:spLocks noGrp="1"/>
          </p:cNvSpPr>
          <p:nvPr>
            <p:ph sz="quarter" idx="4"/>
          </p:nvPr>
        </p:nvSpPr>
        <p:spPr>
          <a:xfrm>
            <a:off x="9941170" y="1727200"/>
            <a:ext cx="2145134" cy="5130800"/>
          </a:xfrm>
        </p:spPr>
        <p:txBody>
          <a:bodyPr>
            <a:normAutofit fontScale="85000" lnSpcReduction="10000"/>
          </a:bodyPr>
          <a:lstStyle/>
          <a:p>
            <a:r>
              <a:rPr lang="en-US" dirty="0"/>
              <a:t>Cost of private colleges have risen continuedly  but at a much lower rate since 2015.</a:t>
            </a:r>
          </a:p>
          <a:p>
            <a:r>
              <a:rPr lang="en-US" dirty="0"/>
              <a:t>The trend is similar for public colleges.</a:t>
            </a:r>
          </a:p>
          <a:p>
            <a:r>
              <a:rPr lang="en-US" dirty="0"/>
              <a:t>A reduction in the rate of increase may indicate the emergence of difficulties to raise tuition or viability of expecting a higher level of student loans in the near future. </a:t>
            </a:r>
          </a:p>
        </p:txBody>
      </p:sp>
      <p:sp>
        <p:nvSpPr>
          <p:cNvPr id="3" name="Rectangle 2">
            <a:extLst>
              <a:ext uri="{FF2B5EF4-FFF2-40B4-BE49-F238E27FC236}">
                <a16:creationId xmlns:a16="http://schemas.microsoft.com/office/drawing/2014/main" id="{C006C36E-C6EB-4CC0-AF04-B0F590152735}"/>
              </a:ext>
            </a:extLst>
          </p:cNvPr>
          <p:cNvSpPr/>
          <p:nvPr/>
        </p:nvSpPr>
        <p:spPr>
          <a:xfrm rot="10800000" flipV="1">
            <a:off x="1371600" y="6251720"/>
            <a:ext cx="8694174" cy="369332"/>
          </a:xfrm>
          <a:prstGeom prst="rect">
            <a:avLst/>
          </a:prstGeom>
        </p:spPr>
        <p:txBody>
          <a:bodyPr wrap="square">
            <a:spAutoFit/>
          </a:bodyPr>
          <a:lstStyle/>
          <a:p>
            <a:r>
              <a:rPr lang="en-US" b="1" dirty="0"/>
              <a:t>Source: </a:t>
            </a:r>
            <a:r>
              <a:rPr lang="en-US" dirty="0"/>
              <a:t>College Board, Annual Survey of Colleges; NCES, IPEDS Fall Enrollment data.  </a:t>
            </a:r>
          </a:p>
        </p:txBody>
      </p:sp>
    </p:spTree>
    <p:extLst>
      <p:ext uri="{BB962C8B-B14F-4D97-AF65-F5344CB8AC3E}">
        <p14:creationId xmlns:p14="http://schemas.microsoft.com/office/powerpoint/2010/main" val="232020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7DF7-15E6-4821-A80B-4A3210AB3737}"/>
              </a:ext>
            </a:extLst>
          </p:cNvPr>
          <p:cNvSpPr>
            <a:spLocks noGrp="1"/>
          </p:cNvSpPr>
          <p:nvPr>
            <p:ph type="title"/>
          </p:nvPr>
        </p:nvSpPr>
        <p:spPr>
          <a:xfrm>
            <a:off x="1371600" y="154858"/>
            <a:ext cx="9601200" cy="1238865"/>
          </a:xfrm>
        </p:spPr>
        <p:txBody>
          <a:bodyPr>
            <a:noAutofit/>
          </a:bodyPr>
          <a:lstStyle/>
          <a:p>
            <a:r>
              <a:rPr lang="en-US" sz="3600" b="1" dirty="0">
                <a:effectLst>
                  <a:outerShdw blurRad="38100" dist="38100" dir="2700000" algn="tl">
                    <a:srgbClr val="000000">
                      <a:alpha val="43137"/>
                    </a:srgbClr>
                  </a:outerShdw>
                </a:effectLst>
              </a:rPr>
              <a:t>Share of Loan Provided by Various Sources in the United States (Two-Decade Historic View)</a:t>
            </a:r>
          </a:p>
        </p:txBody>
      </p:sp>
      <p:graphicFrame>
        <p:nvGraphicFramePr>
          <p:cNvPr id="6" name="ChartObject">
            <a:extLst>
              <a:ext uri="{FF2B5EF4-FFF2-40B4-BE49-F238E27FC236}">
                <a16:creationId xmlns:a16="http://schemas.microsoft.com/office/drawing/2014/main" id="{660604CB-2CE9-4BB5-AE4D-0AD1F9614879}"/>
              </a:ext>
            </a:extLst>
          </p:cNvPr>
          <p:cNvGraphicFramePr>
            <a:graphicFrameLocks noGrp="1"/>
          </p:cNvGraphicFramePr>
          <p:nvPr>
            <p:ph sz="half" idx="1"/>
            <p:extLst>
              <p:ext uri="{D42A27DB-BD31-4B8C-83A1-F6EECF244321}">
                <p14:modId xmlns:p14="http://schemas.microsoft.com/office/powerpoint/2010/main" val="599304542"/>
              </p:ext>
            </p:extLst>
          </p:nvPr>
        </p:nvGraphicFramePr>
        <p:xfrm>
          <a:off x="1002890" y="1452716"/>
          <a:ext cx="9055510" cy="4793226"/>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5A959EA6-75CD-43DA-8CD8-39C95D6E7FC2}"/>
              </a:ext>
            </a:extLst>
          </p:cNvPr>
          <p:cNvSpPr>
            <a:spLocks noGrp="1"/>
          </p:cNvSpPr>
          <p:nvPr>
            <p:ph sz="half" idx="2"/>
          </p:nvPr>
        </p:nvSpPr>
        <p:spPr>
          <a:xfrm>
            <a:off x="9992032" y="1452716"/>
            <a:ext cx="2199967" cy="5038826"/>
          </a:xfrm>
        </p:spPr>
        <p:txBody>
          <a:bodyPr>
            <a:normAutofit lnSpcReduction="10000"/>
          </a:bodyPr>
          <a:lstStyle/>
          <a:p>
            <a:r>
              <a:rPr lang="en-US" sz="1800" dirty="0"/>
              <a:t>A drastic reduction in the Federal Subsidized loans.</a:t>
            </a:r>
          </a:p>
          <a:p>
            <a:r>
              <a:rPr lang="en-US" sz="1800" dirty="0"/>
              <a:t>Increase in the parents plus loans</a:t>
            </a:r>
          </a:p>
          <a:p>
            <a:r>
              <a:rPr lang="en-US" sz="1800" dirty="0"/>
              <a:t>A gradual and significant increase in the Grad PLUS loans.</a:t>
            </a:r>
          </a:p>
          <a:p>
            <a:r>
              <a:rPr lang="en-US" sz="1800" dirty="0"/>
              <a:t>A significant increase in the Federal unsubsidized loans</a:t>
            </a:r>
          </a:p>
          <a:p>
            <a:endParaRPr lang="en-US" dirty="0"/>
          </a:p>
        </p:txBody>
      </p:sp>
      <p:sp>
        <p:nvSpPr>
          <p:cNvPr id="5" name="New shape">
            <a:extLst>
              <a:ext uri="{FF2B5EF4-FFF2-40B4-BE49-F238E27FC236}">
                <a16:creationId xmlns:a16="http://schemas.microsoft.com/office/drawing/2014/main" id="{4769726F-4DCC-4050-A9E1-30A441D74033}"/>
              </a:ext>
            </a:extLst>
          </p:cNvPr>
          <p:cNvSpPr/>
          <p:nvPr/>
        </p:nvSpPr>
        <p:spPr>
          <a:xfrm>
            <a:off x="1044000" y="6245942"/>
            <a:ext cx="8948032" cy="345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l">
              <a:lnSpc>
                <a:spcPct val="100000"/>
              </a:lnSpc>
              <a:spcAft>
                <a:spcPct val="20000"/>
              </a:spcAft>
            </a:pPr>
            <a:r>
              <a:rPr lang="en-US" sz="1400" b="1" dirty="0">
                <a:solidFill>
                  <a:srgbClr val="555555"/>
                </a:solidFill>
                <a:latin typeface="Arial" pitchFamily="34" charset="0"/>
              </a:rPr>
              <a:t>Source</a:t>
            </a:r>
            <a:r>
              <a:rPr sz="1400" b="1" dirty="0">
                <a:solidFill>
                  <a:srgbClr val="555555"/>
                </a:solidFill>
                <a:latin typeface="Arial" pitchFamily="34" charset="0"/>
              </a:rPr>
              <a:t>: </a:t>
            </a:r>
            <a:r>
              <a:rPr sz="1400" dirty="0">
                <a:solidFill>
                  <a:srgbClr val="555555"/>
                </a:solidFill>
                <a:latin typeface="Arial" pitchFamily="34" charset="0"/>
              </a:rPr>
              <a:t> </a:t>
            </a:r>
            <a:r>
              <a:rPr lang="en-US" sz="1400" dirty="0">
                <a:solidFill>
                  <a:srgbClr val="555555"/>
                </a:solidFill>
                <a:latin typeface="Arial" pitchFamily="34" charset="0"/>
              </a:rPr>
              <a:t>College Board , U</a:t>
            </a:r>
            <a:r>
              <a:rPr sz="1400" dirty="0">
                <a:solidFill>
                  <a:srgbClr val="555555"/>
                </a:solidFill>
                <a:latin typeface="Arial" pitchFamily="34" charset="0"/>
              </a:rPr>
              <a:t>nited States; 1997 to 2018</a:t>
            </a:r>
            <a:r>
              <a:rPr lang="en-US" sz="1400" dirty="0">
                <a:solidFill>
                  <a:srgbClr val="555555"/>
                </a:solidFill>
                <a:latin typeface="Arial" pitchFamily="34" charset="0"/>
              </a:rPr>
              <a:t> Other Sources: </a:t>
            </a:r>
            <a:r>
              <a:rPr lang="en-US" sz="1400" b="1" dirty="0">
                <a:solidFill>
                  <a:srgbClr val="555555"/>
                </a:solidFill>
                <a:latin typeface="Arial" pitchFamily="34" charset="0"/>
              </a:rPr>
              <a:t>Statistia</a:t>
            </a:r>
            <a:r>
              <a:rPr sz="1400" dirty="0">
                <a:solidFill>
                  <a:srgbClr val="555555"/>
                </a:solidFill>
                <a:latin typeface="Arial" pitchFamily="34" charset="0"/>
              </a:rPr>
              <a:t>; </a:t>
            </a:r>
            <a:r>
              <a:rPr sz="1400" dirty="0">
                <a:solidFill>
                  <a:srgbClr val="555555"/>
                </a:solidFill>
                <a:latin typeface="Arial" pitchFamily="34" charset="0"/>
                <a:hlinkClick r:id="rId4"/>
              </a:rPr>
              <a:t>ID 235354</a:t>
            </a:r>
          </a:p>
        </p:txBody>
      </p:sp>
    </p:spTree>
    <p:extLst>
      <p:ext uri="{BB962C8B-B14F-4D97-AF65-F5344CB8AC3E}">
        <p14:creationId xmlns:p14="http://schemas.microsoft.com/office/powerpoint/2010/main" val="40824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8F68-2959-4490-BE53-2C7C96893BDA}"/>
              </a:ext>
            </a:extLst>
          </p:cNvPr>
          <p:cNvSpPr>
            <a:spLocks noGrp="1"/>
          </p:cNvSpPr>
          <p:nvPr>
            <p:ph type="title"/>
          </p:nvPr>
        </p:nvSpPr>
        <p:spPr>
          <a:xfrm>
            <a:off x="1371600" y="321088"/>
            <a:ext cx="9601200" cy="1086663"/>
          </a:xfrm>
        </p:spPr>
        <p:txBody>
          <a:bodyPr>
            <a:normAutofit fontScale="90000"/>
          </a:bodyPr>
          <a:lstStyle/>
          <a:p>
            <a:r>
              <a:rPr lang="en-US" b="1" dirty="0">
                <a:effectLst>
                  <a:outerShdw blurRad="38100" dist="38100" dir="2700000" algn="tl">
                    <a:srgbClr val="000000">
                      <a:alpha val="43137"/>
                    </a:srgbClr>
                  </a:outerShdw>
                </a:effectLst>
              </a:rPr>
              <a:t>Trend of Student Loans Over Recent Decades</a:t>
            </a:r>
          </a:p>
        </p:txBody>
      </p:sp>
      <p:graphicFrame>
        <p:nvGraphicFramePr>
          <p:cNvPr id="4" name="Content Placeholder 3">
            <a:extLst>
              <a:ext uri="{FF2B5EF4-FFF2-40B4-BE49-F238E27FC236}">
                <a16:creationId xmlns:a16="http://schemas.microsoft.com/office/drawing/2014/main" id="{00000000-0008-0000-0200-000002000000}"/>
              </a:ext>
            </a:extLst>
          </p:cNvPr>
          <p:cNvGraphicFramePr>
            <a:graphicFrameLocks noGrp="1"/>
          </p:cNvGraphicFramePr>
          <p:nvPr>
            <p:ph sz="half" idx="1"/>
            <p:extLst>
              <p:ext uri="{D42A27DB-BD31-4B8C-83A1-F6EECF244321}">
                <p14:modId xmlns:p14="http://schemas.microsoft.com/office/powerpoint/2010/main" val="2095401074"/>
              </p:ext>
            </p:extLst>
          </p:nvPr>
        </p:nvGraphicFramePr>
        <p:xfrm>
          <a:off x="1108079" y="1539631"/>
          <a:ext cx="8817585" cy="4403969"/>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BA525612-8A7B-4086-9638-4F9170A74E57}"/>
              </a:ext>
            </a:extLst>
          </p:cNvPr>
          <p:cNvSpPr>
            <a:spLocks noGrp="1"/>
          </p:cNvSpPr>
          <p:nvPr>
            <p:ph sz="half" idx="2"/>
          </p:nvPr>
        </p:nvSpPr>
        <p:spPr>
          <a:xfrm>
            <a:off x="9925664" y="1612415"/>
            <a:ext cx="2337619" cy="5245585"/>
          </a:xfrm>
        </p:spPr>
        <p:txBody>
          <a:bodyPr>
            <a:normAutofit lnSpcReduction="10000"/>
          </a:bodyPr>
          <a:lstStyle/>
          <a:p>
            <a:r>
              <a:rPr lang="en-US" sz="1800" dirty="0"/>
              <a:t>A gradual and significant increase in the annual  amount of student loans.</a:t>
            </a:r>
          </a:p>
          <a:p>
            <a:r>
              <a:rPr lang="en-US" sz="1800" dirty="0"/>
              <a:t>A gradual reduction since 2010-11.</a:t>
            </a:r>
          </a:p>
          <a:p>
            <a:r>
              <a:rPr lang="en-US" sz="1800" dirty="0"/>
              <a:t>A quick observation </a:t>
            </a:r>
            <a:r>
              <a:rPr lang="en-US" sz="1800" b="1" u="sng" dirty="0"/>
              <a:t>may suggest </a:t>
            </a:r>
            <a:r>
              <a:rPr lang="en-US" sz="1800" dirty="0"/>
              <a:t>that the decline is due to changes in enrollment in general and in particular to the shrinking level of for-private college’s enrollment. </a:t>
            </a:r>
          </a:p>
          <a:p>
            <a:endParaRPr lang="en-US" sz="1600" dirty="0"/>
          </a:p>
        </p:txBody>
      </p:sp>
      <p:sp>
        <p:nvSpPr>
          <p:cNvPr id="5" name="Rectangle 4">
            <a:extLst>
              <a:ext uri="{FF2B5EF4-FFF2-40B4-BE49-F238E27FC236}">
                <a16:creationId xmlns:a16="http://schemas.microsoft.com/office/drawing/2014/main" id="{95C8FCCF-5AD7-477E-9924-B6D4077FDFFD}"/>
              </a:ext>
            </a:extLst>
          </p:cNvPr>
          <p:cNvSpPr/>
          <p:nvPr/>
        </p:nvSpPr>
        <p:spPr>
          <a:xfrm>
            <a:off x="1039762" y="6007005"/>
            <a:ext cx="8974394" cy="646331"/>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Source:</a:t>
            </a:r>
            <a:r>
              <a:rPr lang="en-US" dirty="0">
                <a:latin typeface="Calibri" panose="020F0502020204030204" pitchFamily="34" charset="0"/>
                <a:ea typeface="Calibri" panose="020F0502020204030204" pitchFamily="34" charset="0"/>
                <a:cs typeface="Times New Roman" panose="02020603050405020304" pitchFamily="18" charset="0"/>
              </a:rPr>
              <a:t> College Board, Survey by College Board, Survey name Trends in Student Aid 2018. Also Statista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https://www.statista.com/statistics/235367/student-loans-in-the-us/</a:t>
            </a:r>
            <a:endParaRPr lang="en-US" dirty="0"/>
          </a:p>
        </p:txBody>
      </p:sp>
    </p:spTree>
    <p:extLst>
      <p:ext uri="{BB962C8B-B14F-4D97-AF65-F5344CB8AC3E}">
        <p14:creationId xmlns:p14="http://schemas.microsoft.com/office/powerpoint/2010/main" val="348832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9AE6-6C50-456A-B24A-E8A3641E89E8}"/>
              </a:ext>
            </a:extLst>
          </p:cNvPr>
          <p:cNvSpPr>
            <a:spLocks noGrp="1"/>
          </p:cNvSpPr>
          <p:nvPr>
            <p:ph type="title"/>
          </p:nvPr>
        </p:nvSpPr>
        <p:spPr>
          <a:xfrm>
            <a:off x="1231996" y="62821"/>
            <a:ext cx="9245213" cy="1437912"/>
          </a:xfrm>
        </p:spPr>
        <p:txBody>
          <a:bodyPr>
            <a:noAutofit/>
          </a:bodyPr>
          <a:lstStyle/>
          <a:p>
            <a:r>
              <a:rPr lang="en-US" sz="3600" b="1" dirty="0">
                <a:effectLst>
                  <a:outerShdw blurRad="38100" dist="38100" dir="2700000" algn="tl">
                    <a:srgbClr val="000000">
                      <a:alpha val="43137"/>
                    </a:srgbClr>
                  </a:outerShdw>
                </a:effectLst>
              </a:rPr>
              <a:t>Cost Comparison Between Various Types of Educational Institutions &amp; Degree of Their Dependency On Student Loans</a:t>
            </a:r>
          </a:p>
        </p:txBody>
      </p:sp>
      <p:graphicFrame>
        <p:nvGraphicFramePr>
          <p:cNvPr id="4" name="Content Placeholder 3">
            <a:extLst>
              <a:ext uri="{FF2B5EF4-FFF2-40B4-BE49-F238E27FC236}">
                <a16:creationId xmlns:a16="http://schemas.microsoft.com/office/drawing/2014/main" id="{00000000-0008-0000-0100-000002000000}"/>
              </a:ext>
            </a:extLst>
          </p:cNvPr>
          <p:cNvGraphicFramePr>
            <a:graphicFrameLocks noGrp="1"/>
          </p:cNvGraphicFramePr>
          <p:nvPr>
            <p:ph sz="half" idx="1"/>
            <p:extLst>
              <p:ext uri="{D42A27DB-BD31-4B8C-83A1-F6EECF244321}">
                <p14:modId xmlns:p14="http://schemas.microsoft.com/office/powerpoint/2010/main" val="1727233918"/>
              </p:ext>
            </p:extLst>
          </p:nvPr>
        </p:nvGraphicFramePr>
        <p:xfrm>
          <a:off x="1371599" y="1755058"/>
          <a:ext cx="8509820" cy="4225411"/>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4A6B48BD-8E73-4C34-804D-E60EE84DAE61}"/>
              </a:ext>
            </a:extLst>
          </p:cNvPr>
          <p:cNvSpPr>
            <a:spLocks noGrp="1"/>
          </p:cNvSpPr>
          <p:nvPr>
            <p:ph sz="half" idx="2"/>
          </p:nvPr>
        </p:nvSpPr>
        <p:spPr>
          <a:xfrm>
            <a:off x="9807115" y="1649046"/>
            <a:ext cx="2264440" cy="5146133"/>
          </a:xfrm>
        </p:spPr>
        <p:txBody>
          <a:bodyPr>
            <a:normAutofit fontScale="92500" lnSpcReduction="10000"/>
          </a:bodyPr>
          <a:lstStyle/>
          <a:p>
            <a:r>
              <a:rPr lang="en-US" dirty="0"/>
              <a:t>Average loans taken by students do not change significantly in relation to the cost of education by type of institutions.</a:t>
            </a:r>
          </a:p>
          <a:p>
            <a:r>
              <a:rPr lang="en-US" dirty="0"/>
              <a:t>By comparison private nonprofit institutions rely less on the student loans compared with public and for-profit private colleges. </a:t>
            </a:r>
          </a:p>
        </p:txBody>
      </p:sp>
      <p:sp>
        <p:nvSpPr>
          <p:cNvPr id="5" name="Rectangle 4">
            <a:extLst>
              <a:ext uri="{FF2B5EF4-FFF2-40B4-BE49-F238E27FC236}">
                <a16:creationId xmlns:a16="http://schemas.microsoft.com/office/drawing/2014/main" id="{69EDDE60-5561-4B2C-97DF-C66D09288021}"/>
              </a:ext>
            </a:extLst>
          </p:cNvPr>
          <p:cNvSpPr/>
          <p:nvPr/>
        </p:nvSpPr>
        <p:spPr>
          <a:xfrm>
            <a:off x="1165124" y="5980470"/>
            <a:ext cx="8996516" cy="892552"/>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Source</a:t>
            </a:r>
            <a:r>
              <a:rPr lang="en-US" dirty="0">
                <a:latin typeface="Calibri" panose="020F0502020204030204" pitchFamily="34" charset="0"/>
                <a:ea typeface="Calibri" panose="020F0502020204030204" pitchFamily="34" charset="0"/>
                <a:cs typeface="Times New Roman" panose="02020603050405020304" pitchFamily="18" charset="0"/>
              </a:rPr>
              <a:t>: National Center for Education Statistics, Survey of Digest of Education Statistics in November 2018, Link in Statists: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https://www.statista.com/statistics/237924/tuition-costs-vs-student-loans-in-the-us/</a:t>
            </a:r>
            <a:endParaRPr lang="en-US" dirty="0"/>
          </a:p>
        </p:txBody>
      </p:sp>
    </p:spTree>
    <p:extLst>
      <p:ext uri="{BB962C8B-B14F-4D97-AF65-F5344CB8AC3E}">
        <p14:creationId xmlns:p14="http://schemas.microsoft.com/office/powerpoint/2010/main" val="12905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3902-8173-42B9-8516-26428D28D499}"/>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Trend of College Prices Over the Last Decade (Published VS Net Prices)</a:t>
            </a:r>
          </a:p>
        </p:txBody>
      </p:sp>
      <p:graphicFrame>
        <p:nvGraphicFramePr>
          <p:cNvPr id="4" name="Content Placeholder 3">
            <a:extLst>
              <a:ext uri="{FF2B5EF4-FFF2-40B4-BE49-F238E27FC236}">
                <a16:creationId xmlns:a16="http://schemas.microsoft.com/office/drawing/2014/main" id="{00000000-0008-0000-0200-000002000000}"/>
              </a:ext>
            </a:extLst>
          </p:cNvPr>
          <p:cNvGraphicFramePr>
            <a:graphicFrameLocks noGrp="1"/>
          </p:cNvGraphicFramePr>
          <p:nvPr>
            <p:ph sz="half" idx="1"/>
            <p:extLst>
              <p:ext uri="{D42A27DB-BD31-4B8C-83A1-F6EECF244321}">
                <p14:modId xmlns:p14="http://schemas.microsoft.com/office/powerpoint/2010/main" val="2943092145"/>
              </p:ext>
            </p:extLst>
          </p:nvPr>
        </p:nvGraphicFramePr>
        <p:xfrm>
          <a:off x="1015754" y="1910478"/>
          <a:ext cx="8786435" cy="426172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B9A625E6-4A05-44D8-BCBD-5372F9A8D593}"/>
              </a:ext>
            </a:extLst>
          </p:cNvPr>
          <p:cNvSpPr>
            <a:spLocks noGrp="1"/>
          </p:cNvSpPr>
          <p:nvPr>
            <p:ph sz="half" idx="2"/>
          </p:nvPr>
        </p:nvSpPr>
        <p:spPr>
          <a:xfrm>
            <a:off x="9446342" y="1910478"/>
            <a:ext cx="2595715" cy="4947522"/>
          </a:xfrm>
        </p:spPr>
        <p:txBody>
          <a:bodyPr>
            <a:normAutofit fontScale="47500" lnSpcReduction="20000"/>
          </a:bodyPr>
          <a:lstStyle/>
          <a:p>
            <a:r>
              <a:rPr lang="en-US" sz="2800" dirty="0"/>
              <a:t>In 2018-19, full-time students at private nonprofit four-year colleges must cover an average of about $27,300 in tuition and fees and room and board after grant aid and tax benefits, in addition to paying for books and supplies and other living expenses. </a:t>
            </a:r>
          </a:p>
          <a:p>
            <a:r>
              <a:rPr lang="en-US" sz="2800" dirty="0"/>
              <a:t>This means greater dependency on student loans in relative terms.</a:t>
            </a:r>
          </a:p>
          <a:p>
            <a:r>
              <a:rPr lang="en-US" sz="2800" dirty="0"/>
              <a:t>Between 2008-09 and 2018-19, both the average published tuition and fees at private nonprofit four-year colleges and universities and the average grant aid and tax benefits per student increased by about $7,400 in 2018 dollars. The average net tuition and fee price declined through 2011-12 and then rose to about the same level as at the beginning of the decade. </a:t>
            </a:r>
          </a:p>
          <a:p>
            <a:endParaRPr lang="en-US" dirty="0"/>
          </a:p>
          <a:p>
            <a:endParaRPr lang="en-US" sz="1400" dirty="0"/>
          </a:p>
          <a:p>
            <a:endParaRPr lang="en-US" sz="1200" dirty="0"/>
          </a:p>
        </p:txBody>
      </p:sp>
      <p:sp>
        <p:nvSpPr>
          <p:cNvPr id="3" name="Rectangle 2">
            <a:extLst>
              <a:ext uri="{FF2B5EF4-FFF2-40B4-BE49-F238E27FC236}">
                <a16:creationId xmlns:a16="http://schemas.microsoft.com/office/drawing/2014/main" id="{18632F65-510B-436A-B8BD-18F6EF1431BA}"/>
              </a:ext>
            </a:extLst>
          </p:cNvPr>
          <p:cNvSpPr/>
          <p:nvPr/>
        </p:nvSpPr>
        <p:spPr>
          <a:xfrm>
            <a:off x="1015755" y="6273225"/>
            <a:ext cx="8786434" cy="584775"/>
          </a:xfrm>
          <a:prstGeom prst="rect">
            <a:avLst/>
          </a:prstGeom>
        </p:spPr>
        <p:txBody>
          <a:bodyPr wrap="square">
            <a:spAutoFit/>
          </a:bodyPr>
          <a:lstStyle/>
          <a:p>
            <a:r>
              <a:rPr lang="en-US" sz="1600" b="1" dirty="0"/>
              <a:t>Source: </a:t>
            </a:r>
            <a:r>
              <a:rPr lang="en-US" sz="1600" dirty="0"/>
              <a:t>College Board, Annual Survey of Colleges; Trends in Student Aid 2018; NCES, IPEDS Fall Enrollment and Student Financial Aid data.</a:t>
            </a:r>
          </a:p>
        </p:txBody>
      </p:sp>
    </p:spTree>
    <p:extLst>
      <p:ext uri="{BB962C8B-B14F-4D97-AF65-F5344CB8AC3E}">
        <p14:creationId xmlns:p14="http://schemas.microsoft.com/office/powerpoint/2010/main" val="101747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B8FB-EC2A-41BE-AF43-154CA09C6240}"/>
              </a:ext>
            </a:extLst>
          </p:cNvPr>
          <p:cNvSpPr>
            <a:spLocks noGrp="1"/>
          </p:cNvSpPr>
          <p:nvPr>
            <p:ph type="title"/>
          </p:nvPr>
        </p:nvSpPr>
        <p:spPr>
          <a:xfrm>
            <a:off x="1371600" y="335047"/>
            <a:ext cx="9601200" cy="1200587"/>
          </a:xfrm>
        </p:spPr>
        <p:txBody>
          <a:bodyPr>
            <a:normAutofit fontScale="90000"/>
          </a:bodyPr>
          <a:lstStyle/>
          <a:p>
            <a:r>
              <a:rPr lang="en-US" b="1" dirty="0">
                <a:effectLst>
                  <a:outerShdw blurRad="38100" dist="38100" dir="2700000" algn="tl">
                    <a:srgbClr val="000000">
                      <a:alpha val="43137"/>
                    </a:srgbClr>
                  </a:outerShdw>
                </a:effectLst>
              </a:rPr>
              <a:t>Living Arrangement of Students and Its Cost Implication</a:t>
            </a:r>
          </a:p>
        </p:txBody>
      </p:sp>
      <p:graphicFrame>
        <p:nvGraphicFramePr>
          <p:cNvPr id="4" name="Content Placeholder 3">
            <a:extLst>
              <a:ext uri="{FF2B5EF4-FFF2-40B4-BE49-F238E27FC236}">
                <a16:creationId xmlns:a16="http://schemas.microsoft.com/office/drawing/2014/main" id="{00000000-0008-0000-0300-000002000000}"/>
              </a:ext>
            </a:extLst>
          </p:cNvPr>
          <p:cNvGraphicFramePr>
            <a:graphicFrameLocks noGrp="1"/>
          </p:cNvGraphicFramePr>
          <p:nvPr>
            <p:ph sz="half" idx="1"/>
            <p:extLst>
              <p:ext uri="{D42A27DB-BD31-4B8C-83A1-F6EECF244321}">
                <p14:modId xmlns:p14="http://schemas.microsoft.com/office/powerpoint/2010/main" val="2563911381"/>
              </p:ext>
            </p:extLst>
          </p:nvPr>
        </p:nvGraphicFramePr>
        <p:xfrm>
          <a:off x="1371599" y="1584496"/>
          <a:ext cx="8386653" cy="458827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C0B70E87-7C66-4F4A-9146-D223661D9AA1}"/>
              </a:ext>
            </a:extLst>
          </p:cNvPr>
          <p:cNvSpPr>
            <a:spLocks noGrp="1"/>
          </p:cNvSpPr>
          <p:nvPr>
            <p:ph sz="half" idx="2"/>
          </p:nvPr>
        </p:nvSpPr>
        <p:spPr>
          <a:xfrm>
            <a:off x="9758252" y="1460090"/>
            <a:ext cx="2303451" cy="5261796"/>
          </a:xfrm>
        </p:spPr>
        <p:txBody>
          <a:bodyPr>
            <a:normAutofit fontScale="77500" lnSpcReduction="20000"/>
          </a:bodyPr>
          <a:lstStyle/>
          <a:p>
            <a:r>
              <a:rPr lang="en-US" dirty="0"/>
              <a:t>Living in campus is an important part of the undergraduate college educational experience in the private nonprofit education. </a:t>
            </a:r>
          </a:p>
          <a:p>
            <a:r>
              <a:rPr lang="en-US" dirty="0"/>
              <a:t>Camus living experience is one of our </a:t>
            </a:r>
            <a:r>
              <a:rPr lang="en-US" b="1" u="sng" dirty="0"/>
              <a:t>distinct source of comparative advantages</a:t>
            </a:r>
            <a:r>
              <a:rPr lang="en-US" dirty="0"/>
              <a:t>.</a:t>
            </a:r>
          </a:p>
          <a:p>
            <a:r>
              <a:rPr lang="en-US" dirty="0"/>
              <a:t>On the other hand living in campus has cost implications and that can be a source of cost disadvantage. </a:t>
            </a:r>
          </a:p>
          <a:p>
            <a:r>
              <a:rPr lang="en-US" dirty="0"/>
              <a:t>Putting emphasis on living experience in campus is an important part of our identify as a liberal arts college.</a:t>
            </a:r>
          </a:p>
        </p:txBody>
      </p:sp>
      <p:sp>
        <p:nvSpPr>
          <p:cNvPr id="3" name="Rectangle 2">
            <a:extLst>
              <a:ext uri="{FF2B5EF4-FFF2-40B4-BE49-F238E27FC236}">
                <a16:creationId xmlns:a16="http://schemas.microsoft.com/office/drawing/2014/main" id="{953C8EAD-61C7-4A66-8E96-EB6CA4036EB5}"/>
              </a:ext>
            </a:extLst>
          </p:cNvPr>
          <p:cNvSpPr/>
          <p:nvPr/>
        </p:nvSpPr>
        <p:spPr>
          <a:xfrm>
            <a:off x="1437967" y="6172766"/>
            <a:ext cx="8502445" cy="646331"/>
          </a:xfrm>
          <a:prstGeom prst="rect">
            <a:avLst/>
          </a:prstGeom>
        </p:spPr>
        <p:txBody>
          <a:bodyPr wrap="square">
            <a:spAutoFit/>
          </a:bodyPr>
          <a:lstStyle/>
          <a:p>
            <a:r>
              <a:rPr lang="en-US" b="1" dirty="0"/>
              <a:t>Source: </a:t>
            </a:r>
            <a:r>
              <a:rPr lang="en-US" dirty="0"/>
              <a:t>NCES, National </a:t>
            </a:r>
            <a:r>
              <a:rPr lang="en-US" sz="1400" dirty="0"/>
              <a:t>Postsecondary</a:t>
            </a:r>
            <a:r>
              <a:rPr lang="en-US" dirty="0"/>
              <a:t> Student Aid Study (NPSAS) 2016; calculations by the authors of that report.</a:t>
            </a:r>
          </a:p>
        </p:txBody>
      </p:sp>
    </p:spTree>
    <p:extLst>
      <p:ext uri="{BB962C8B-B14F-4D97-AF65-F5344CB8AC3E}">
        <p14:creationId xmlns:p14="http://schemas.microsoft.com/office/powerpoint/2010/main" val="7249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3A79-316A-48B6-BF83-E999C0CDC7DD}"/>
              </a:ext>
            </a:extLst>
          </p:cNvPr>
          <p:cNvSpPr>
            <a:spLocks noGrp="1"/>
          </p:cNvSpPr>
          <p:nvPr>
            <p:ph type="title"/>
          </p:nvPr>
        </p:nvSpPr>
        <p:spPr>
          <a:xfrm>
            <a:off x="1371600" y="367324"/>
            <a:ext cx="9960708" cy="1094154"/>
          </a:xfrm>
        </p:spPr>
        <p:txBody>
          <a:bodyPr>
            <a:normAutofit fontScale="90000"/>
          </a:bodyPr>
          <a:lstStyle/>
          <a:p>
            <a:r>
              <a:rPr lang="en-US" b="1" dirty="0">
                <a:effectLst>
                  <a:outerShdw blurRad="38100" dist="38100" dir="2700000" algn="tl">
                    <a:srgbClr val="000000">
                      <a:alpha val="43137"/>
                    </a:srgbClr>
                  </a:outerShdw>
                </a:effectLst>
              </a:rPr>
              <a:t>Net Revenue from Tuition and Subsidy From Various Programs  </a:t>
            </a:r>
          </a:p>
        </p:txBody>
      </p:sp>
      <p:sp>
        <p:nvSpPr>
          <p:cNvPr id="4" name="Content Placeholder 3">
            <a:extLst>
              <a:ext uri="{FF2B5EF4-FFF2-40B4-BE49-F238E27FC236}">
                <a16:creationId xmlns:a16="http://schemas.microsoft.com/office/drawing/2014/main" id="{BFEC0384-A697-4855-829F-5455F99FCFCC}"/>
              </a:ext>
            </a:extLst>
          </p:cNvPr>
          <p:cNvSpPr>
            <a:spLocks noGrp="1"/>
          </p:cNvSpPr>
          <p:nvPr>
            <p:ph sz="half" idx="2"/>
          </p:nvPr>
        </p:nvSpPr>
        <p:spPr>
          <a:xfrm>
            <a:off x="9706708" y="1672492"/>
            <a:ext cx="2328983" cy="5095888"/>
          </a:xfrm>
        </p:spPr>
        <p:txBody>
          <a:bodyPr>
            <a:normAutofit fontScale="92500" lnSpcReduction="20000"/>
          </a:bodyPr>
          <a:lstStyle/>
          <a:p>
            <a:r>
              <a:rPr lang="en-US" dirty="0"/>
              <a:t>Doctoral programs are the most expensive by comparison.</a:t>
            </a:r>
          </a:p>
          <a:p>
            <a:r>
              <a:rPr lang="en-US" dirty="0"/>
              <a:t>Doctoral programs also receive the highest level of subsidy.</a:t>
            </a:r>
          </a:p>
          <a:p>
            <a:r>
              <a:rPr lang="en-US" dirty="0"/>
              <a:t>Masters’ programs receive the least amount of subsidy by comparison and bring a high level of net tuition revenue based on the perceived level of investment.</a:t>
            </a:r>
          </a:p>
        </p:txBody>
      </p:sp>
      <p:graphicFrame>
        <p:nvGraphicFramePr>
          <p:cNvPr id="5" name="Content Placeholder 4">
            <a:extLst>
              <a:ext uri="{FF2B5EF4-FFF2-40B4-BE49-F238E27FC236}">
                <a16:creationId xmlns:a16="http://schemas.microsoft.com/office/drawing/2014/main" id="{0502508F-E34B-430A-AED8-93A83FE5B9AF}"/>
              </a:ext>
            </a:extLst>
          </p:cNvPr>
          <p:cNvGraphicFramePr>
            <a:graphicFrameLocks noGrp="1"/>
          </p:cNvGraphicFramePr>
          <p:nvPr>
            <p:ph sz="half" idx="1"/>
            <p:extLst>
              <p:ext uri="{D42A27DB-BD31-4B8C-83A1-F6EECF244321}">
                <p14:modId xmlns:p14="http://schemas.microsoft.com/office/powerpoint/2010/main" val="3225752432"/>
              </p:ext>
            </p:extLst>
          </p:nvPr>
        </p:nvGraphicFramePr>
        <p:xfrm>
          <a:off x="857876" y="1672493"/>
          <a:ext cx="9028586" cy="45111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2CB6DFF-16F1-4BA3-A38D-2CBF3FE8EDB3}"/>
              </a:ext>
            </a:extLst>
          </p:cNvPr>
          <p:cNvSpPr/>
          <p:nvPr/>
        </p:nvSpPr>
        <p:spPr>
          <a:xfrm rot="10800000" flipV="1">
            <a:off x="695569" y="6183604"/>
            <a:ext cx="9130186" cy="584775"/>
          </a:xfrm>
          <a:prstGeom prst="rect">
            <a:avLst/>
          </a:prstGeom>
        </p:spPr>
        <p:txBody>
          <a:bodyPr wrap="square">
            <a:spAutoFit/>
          </a:bodyPr>
          <a:lstStyle/>
          <a:p>
            <a:r>
              <a:rPr lang="en-US" sz="1600" b="1" dirty="0">
                <a:solidFill>
                  <a:srgbClr val="000000"/>
                </a:solidFill>
                <a:latin typeface="Aktiv Grotesk"/>
              </a:rPr>
              <a:t>Sources: </a:t>
            </a:r>
            <a:r>
              <a:rPr lang="en-US" sz="1600" dirty="0">
                <a:solidFill>
                  <a:srgbClr val="000000"/>
                </a:solidFill>
                <a:latin typeface="Aktiv Grotesk"/>
              </a:rPr>
              <a:t>NCES, Integrated Post Secondary Education Data System (IPEDS) Finance data, 2006, 2011, and 2016; calculations by the authors of the study </a:t>
            </a:r>
            <a:endParaRPr lang="en-US" sz="1600" dirty="0"/>
          </a:p>
        </p:txBody>
      </p:sp>
    </p:spTree>
    <p:extLst>
      <p:ext uri="{BB962C8B-B14F-4D97-AF65-F5344CB8AC3E}">
        <p14:creationId xmlns:p14="http://schemas.microsoft.com/office/powerpoint/2010/main" val="111580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EF02-F27D-415A-A47F-A7EE44B9C345}"/>
              </a:ext>
            </a:extLst>
          </p:cNvPr>
          <p:cNvSpPr>
            <a:spLocks noGrp="1"/>
          </p:cNvSpPr>
          <p:nvPr>
            <p:ph type="title"/>
          </p:nvPr>
        </p:nvSpPr>
        <p:spPr>
          <a:xfrm>
            <a:off x="1371600" y="685800"/>
            <a:ext cx="9601200" cy="1052258"/>
          </a:xfrm>
        </p:spPr>
        <p:txBody>
          <a:bodyPr/>
          <a:lstStyle/>
          <a:p>
            <a:r>
              <a:rPr lang="en-US" b="1" dirty="0">
                <a:effectLst>
                  <a:outerShdw blurRad="38100" dist="38100" dir="2700000" algn="tl">
                    <a:srgbClr val="000000">
                      <a:alpha val="43137"/>
                    </a:srgbClr>
                  </a:outerShdw>
                </a:effectLst>
              </a:rPr>
              <a:t>Ideas to Explore &amp; Steps to Take</a:t>
            </a:r>
          </a:p>
        </p:txBody>
      </p:sp>
      <p:sp>
        <p:nvSpPr>
          <p:cNvPr id="3" name="Content Placeholder 2">
            <a:extLst>
              <a:ext uri="{FF2B5EF4-FFF2-40B4-BE49-F238E27FC236}">
                <a16:creationId xmlns:a16="http://schemas.microsoft.com/office/drawing/2014/main" id="{8CF45608-A5E9-46E1-98EC-4DC19A9D8116}"/>
              </a:ext>
            </a:extLst>
          </p:cNvPr>
          <p:cNvSpPr>
            <a:spLocks noGrp="1"/>
          </p:cNvSpPr>
          <p:nvPr>
            <p:ph idx="1"/>
          </p:nvPr>
        </p:nvSpPr>
        <p:spPr>
          <a:xfrm>
            <a:off x="1371600" y="1814840"/>
            <a:ext cx="9859108" cy="5043159"/>
          </a:xfrm>
        </p:spPr>
        <p:txBody>
          <a:bodyPr>
            <a:normAutofit/>
          </a:bodyPr>
          <a:lstStyle/>
          <a:p>
            <a:r>
              <a:rPr lang="en-US" sz="2800" dirty="0"/>
              <a:t>Demographic and Other Economic and Social Forces Impacting Higher Education (A Review of the Existing Trends)</a:t>
            </a:r>
          </a:p>
          <a:p>
            <a:r>
              <a:rPr lang="en-US" sz="2800" dirty="0"/>
              <a:t>Looking Into the Need for Creating a Balance Between the Following Tasks?</a:t>
            </a:r>
          </a:p>
          <a:p>
            <a:pPr lvl="1"/>
            <a:r>
              <a:rPr lang="en-US" sz="2800" dirty="0"/>
              <a:t>Preparing students for the labor-market</a:t>
            </a:r>
          </a:p>
          <a:p>
            <a:pPr lvl="1"/>
            <a:r>
              <a:rPr lang="en-US" sz="2800" dirty="0"/>
              <a:t>Allowing liberal arts education be an effective force to transform our society through education of our students for protection of social justice, peace, and an economic system that works for all</a:t>
            </a:r>
          </a:p>
          <a:p>
            <a:r>
              <a:rPr lang="en-US" sz="2800" dirty="0"/>
              <a:t>Conclusion &amp; Discussion</a:t>
            </a:r>
          </a:p>
          <a:p>
            <a:pPr marL="0" indent="0">
              <a:buNone/>
            </a:pPr>
            <a:endParaRPr lang="en-US" sz="2800" dirty="0"/>
          </a:p>
        </p:txBody>
      </p:sp>
    </p:spTree>
    <p:extLst>
      <p:ext uri="{BB962C8B-B14F-4D97-AF65-F5344CB8AC3E}">
        <p14:creationId xmlns:p14="http://schemas.microsoft.com/office/powerpoint/2010/main" val="11557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612B-9471-4F8E-AAF9-F0F44DD53AE7}"/>
              </a:ext>
            </a:extLst>
          </p:cNvPr>
          <p:cNvSpPr>
            <a:spLocks noGrp="1"/>
          </p:cNvSpPr>
          <p:nvPr>
            <p:ph type="title"/>
          </p:nvPr>
        </p:nvSpPr>
        <p:spPr>
          <a:xfrm>
            <a:off x="1106129" y="81116"/>
            <a:ext cx="10803194" cy="995517"/>
          </a:xfrm>
        </p:spPr>
        <p:txBody>
          <a:bodyPr>
            <a:normAutofit fontScale="90000"/>
          </a:bodyPr>
          <a:lstStyle/>
          <a:p>
            <a:r>
              <a:rPr lang="en-US" b="1" dirty="0">
                <a:effectLst>
                  <a:outerShdw blurRad="38100" dist="38100" dir="2700000" algn="tl">
                    <a:srgbClr val="000000">
                      <a:alpha val="43137"/>
                    </a:srgbClr>
                  </a:outerShdw>
                </a:effectLst>
              </a:rPr>
              <a:t>Educational Related Subsidies and Expenditures</a:t>
            </a:r>
          </a:p>
        </p:txBody>
      </p:sp>
      <p:sp>
        <p:nvSpPr>
          <p:cNvPr id="5" name="Content Placeholder 4">
            <a:extLst>
              <a:ext uri="{FF2B5EF4-FFF2-40B4-BE49-F238E27FC236}">
                <a16:creationId xmlns:a16="http://schemas.microsoft.com/office/drawing/2014/main" id="{3A1C4D01-67AE-42C3-9D0C-2BD23777A6F6}"/>
              </a:ext>
            </a:extLst>
          </p:cNvPr>
          <p:cNvSpPr>
            <a:spLocks noGrp="1"/>
          </p:cNvSpPr>
          <p:nvPr>
            <p:ph sz="half" idx="2"/>
          </p:nvPr>
        </p:nvSpPr>
        <p:spPr>
          <a:xfrm>
            <a:off x="9825754" y="1042786"/>
            <a:ext cx="2366245" cy="5734098"/>
          </a:xfrm>
        </p:spPr>
        <p:txBody>
          <a:bodyPr>
            <a:noAutofit/>
          </a:bodyPr>
          <a:lstStyle/>
          <a:p>
            <a:r>
              <a:rPr lang="en-US" sz="1400" dirty="0"/>
              <a:t>Subsidies for undergraduate programs increased in relative terms.</a:t>
            </a:r>
          </a:p>
          <a:p>
            <a:r>
              <a:rPr lang="en-US" sz="1400" dirty="0"/>
              <a:t>The greatest share of subsidy goes to doctoral programs.</a:t>
            </a:r>
          </a:p>
          <a:p>
            <a:r>
              <a:rPr lang="en-US" sz="1400" dirty="0"/>
              <a:t>Masters programs have the least level of subsidy by comparisons. </a:t>
            </a:r>
          </a:p>
          <a:p>
            <a:r>
              <a:rPr lang="en-US" sz="1400" dirty="0"/>
              <a:t>Cost comparisons do not present the most important criteria for support of various programs but there is a need to bring it to the big picture in a meaningful manner,</a:t>
            </a:r>
          </a:p>
          <a:p>
            <a:r>
              <a:rPr lang="en-US" sz="1400" dirty="0"/>
              <a:t>The above suggestion has  far reaching consequences and should be looked into in its multiple and rather complex dimensions</a:t>
            </a:r>
          </a:p>
        </p:txBody>
      </p:sp>
      <p:graphicFrame>
        <p:nvGraphicFramePr>
          <p:cNvPr id="6" name="Content Placeholder 5">
            <a:extLst>
              <a:ext uri="{FF2B5EF4-FFF2-40B4-BE49-F238E27FC236}">
                <a16:creationId xmlns:a16="http://schemas.microsoft.com/office/drawing/2014/main" id="{79B7C785-93E4-4AB8-A8B0-ACF17E21A440}"/>
              </a:ext>
            </a:extLst>
          </p:cNvPr>
          <p:cNvGraphicFramePr>
            <a:graphicFrameLocks noGrp="1"/>
          </p:cNvGraphicFramePr>
          <p:nvPr>
            <p:ph sz="half" idx="1"/>
            <p:extLst>
              <p:ext uri="{D42A27DB-BD31-4B8C-83A1-F6EECF244321}">
                <p14:modId xmlns:p14="http://schemas.microsoft.com/office/powerpoint/2010/main" val="238460258"/>
              </p:ext>
            </p:extLst>
          </p:nvPr>
        </p:nvGraphicFramePr>
        <p:xfrm>
          <a:off x="958645" y="1042786"/>
          <a:ext cx="8982523" cy="508865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5DC2BA4D-B8EB-46B2-BF3A-08783486A8DC}"/>
              </a:ext>
            </a:extLst>
          </p:cNvPr>
          <p:cNvSpPr/>
          <p:nvPr/>
        </p:nvSpPr>
        <p:spPr>
          <a:xfrm rot="10800000" flipV="1">
            <a:off x="958646" y="6183604"/>
            <a:ext cx="8867109" cy="584775"/>
          </a:xfrm>
          <a:prstGeom prst="rect">
            <a:avLst/>
          </a:prstGeom>
        </p:spPr>
        <p:txBody>
          <a:bodyPr wrap="square">
            <a:spAutoFit/>
          </a:bodyPr>
          <a:lstStyle/>
          <a:p>
            <a:r>
              <a:rPr lang="en-US" sz="1600" b="1" dirty="0">
                <a:solidFill>
                  <a:srgbClr val="000000"/>
                </a:solidFill>
                <a:latin typeface="Aktiv Grotesk"/>
              </a:rPr>
              <a:t>Sources: </a:t>
            </a:r>
            <a:r>
              <a:rPr lang="en-US" sz="1600" dirty="0">
                <a:solidFill>
                  <a:srgbClr val="000000"/>
                </a:solidFill>
                <a:latin typeface="Aktiv Grotesk"/>
              </a:rPr>
              <a:t>NCES, Integrated Post Secondary Education Data System (IPEDS) Finance data, 2006, 2011, and 2016; calculations by the authors of the study </a:t>
            </a:r>
            <a:endParaRPr lang="en-US" sz="1600" dirty="0"/>
          </a:p>
        </p:txBody>
      </p:sp>
    </p:spTree>
    <p:extLst>
      <p:ext uri="{BB962C8B-B14F-4D97-AF65-F5344CB8AC3E}">
        <p14:creationId xmlns:p14="http://schemas.microsoft.com/office/powerpoint/2010/main" val="90100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A733-CEBF-4D48-8473-1615F87FD324}"/>
              </a:ext>
            </a:extLst>
          </p:cNvPr>
          <p:cNvSpPr>
            <a:spLocks noGrp="1"/>
          </p:cNvSpPr>
          <p:nvPr>
            <p:ph type="title"/>
          </p:nvPr>
        </p:nvSpPr>
        <p:spPr>
          <a:xfrm>
            <a:off x="1295400" y="328068"/>
            <a:ext cx="9601200" cy="1102863"/>
          </a:xfrm>
        </p:spPr>
        <p:txBody>
          <a:bodyPr>
            <a:normAutofit fontScale="90000"/>
          </a:bodyPr>
          <a:lstStyle/>
          <a:p>
            <a:r>
              <a:rPr lang="en-US" b="1" dirty="0">
                <a:effectLst>
                  <a:outerShdw blurRad="38100" dist="38100" dir="2700000" algn="tl">
                    <a:srgbClr val="000000">
                      <a:alpha val="43137"/>
                    </a:srgbClr>
                  </a:outerShdw>
                </a:effectLst>
              </a:rPr>
              <a:t>Change in Structure of Full and Part Time</a:t>
            </a:r>
          </a:p>
        </p:txBody>
      </p:sp>
      <p:graphicFrame>
        <p:nvGraphicFramePr>
          <p:cNvPr id="4" name="Content Placeholder 3">
            <a:extLst>
              <a:ext uri="{FF2B5EF4-FFF2-40B4-BE49-F238E27FC236}">
                <a16:creationId xmlns:a16="http://schemas.microsoft.com/office/drawing/2014/main" id="{6C2541FC-2586-4A80-B43C-75B154C32BBA}"/>
              </a:ext>
            </a:extLst>
          </p:cNvPr>
          <p:cNvGraphicFramePr>
            <a:graphicFrameLocks noGrp="1"/>
          </p:cNvGraphicFramePr>
          <p:nvPr>
            <p:ph sz="half" idx="1"/>
            <p:extLst>
              <p:ext uri="{D42A27DB-BD31-4B8C-83A1-F6EECF244321}">
                <p14:modId xmlns:p14="http://schemas.microsoft.com/office/powerpoint/2010/main" val="3592306423"/>
              </p:ext>
            </p:extLst>
          </p:nvPr>
        </p:nvGraphicFramePr>
        <p:xfrm>
          <a:off x="1081922" y="1086339"/>
          <a:ext cx="8781093" cy="5402329"/>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C01A860C-6096-40E7-B062-9F0A9E504908}"/>
              </a:ext>
            </a:extLst>
          </p:cNvPr>
          <p:cNvSpPr>
            <a:spLocks noGrp="1"/>
          </p:cNvSpPr>
          <p:nvPr>
            <p:ph sz="half" idx="2"/>
          </p:nvPr>
        </p:nvSpPr>
        <p:spPr>
          <a:xfrm>
            <a:off x="9542585" y="1295455"/>
            <a:ext cx="2506847" cy="5402330"/>
          </a:xfrm>
        </p:spPr>
        <p:txBody>
          <a:bodyPr>
            <a:noAutofit/>
          </a:bodyPr>
          <a:lstStyle/>
          <a:p>
            <a:r>
              <a:rPr lang="en-US" dirty="0"/>
              <a:t>Level of fulltime students remained almost constant in  the nonprofit private colleges over the selected years spread over two decades.</a:t>
            </a:r>
          </a:p>
          <a:p>
            <a:r>
              <a:rPr lang="en-US" dirty="0"/>
              <a:t>On the contrary the level of fulltime students shrank sharply over the same period in for-profit private colleges. </a:t>
            </a:r>
          </a:p>
        </p:txBody>
      </p:sp>
      <p:sp>
        <p:nvSpPr>
          <p:cNvPr id="3" name="Rectangle 2">
            <a:extLst>
              <a:ext uri="{FF2B5EF4-FFF2-40B4-BE49-F238E27FC236}">
                <a16:creationId xmlns:a16="http://schemas.microsoft.com/office/drawing/2014/main" id="{E14EDEF0-61B4-4271-A9CD-1C4F3D7E6313}"/>
              </a:ext>
            </a:extLst>
          </p:cNvPr>
          <p:cNvSpPr/>
          <p:nvPr/>
        </p:nvSpPr>
        <p:spPr>
          <a:xfrm rot="10800000" flipV="1">
            <a:off x="1081922" y="6488668"/>
            <a:ext cx="7848598" cy="369332"/>
          </a:xfrm>
          <a:prstGeom prst="rect">
            <a:avLst/>
          </a:prstGeom>
        </p:spPr>
        <p:txBody>
          <a:bodyPr wrap="square">
            <a:spAutoFit/>
          </a:bodyPr>
          <a:lstStyle/>
          <a:p>
            <a:r>
              <a:rPr lang="en-US" b="1" dirty="0"/>
              <a:t>Source: </a:t>
            </a:r>
            <a:r>
              <a:rPr lang="en-US" dirty="0"/>
              <a:t>NCES, IPEDS enrollment data; calculations by the authors of the report.</a:t>
            </a:r>
          </a:p>
        </p:txBody>
      </p:sp>
    </p:spTree>
    <p:extLst>
      <p:ext uri="{BB962C8B-B14F-4D97-AF65-F5344CB8AC3E}">
        <p14:creationId xmlns:p14="http://schemas.microsoft.com/office/powerpoint/2010/main" val="79947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B5FF-601F-4485-AD84-581E8EA6AD18}"/>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Trend in Average Salary of Faculty</a:t>
            </a:r>
          </a:p>
        </p:txBody>
      </p:sp>
      <p:graphicFrame>
        <p:nvGraphicFramePr>
          <p:cNvPr id="4" name="Content Placeholder 3">
            <a:extLst>
              <a:ext uri="{FF2B5EF4-FFF2-40B4-BE49-F238E27FC236}">
                <a16:creationId xmlns:a16="http://schemas.microsoft.com/office/drawing/2014/main" id="{36FF671B-35F0-4311-98F9-43DF2DF66CF7}"/>
              </a:ext>
            </a:extLst>
          </p:cNvPr>
          <p:cNvGraphicFramePr>
            <a:graphicFrameLocks noGrp="1"/>
          </p:cNvGraphicFramePr>
          <p:nvPr>
            <p:ph sz="half" idx="1"/>
            <p:extLst>
              <p:ext uri="{D42A27DB-BD31-4B8C-83A1-F6EECF244321}">
                <p14:modId xmlns:p14="http://schemas.microsoft.com/office/powerpoint/2010/main" val="1459062441"/>
              </p:ext>
            </p:extLst>
          </p:nvPr>
        </p:nvGraphicFramePr>
        <p:xfrm>
          <a:off x="1076632" y="1409991"/>
          <a:ext cx="8930149" cy="503770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3A319EA5-5105-4D7C-9FDE-52DC38BCDC81}"/>
              </a:ext>
            </a:extLst>
          </p:cNvPr>
          <p:cNvSpPr>
            <a:spLocks noGrp="1"/>
          </p:cNvSpPr>
          <p:nvPr>
            <p:ph sz="half" idx="2"/>
          </p:nvPr>
        </p:nvSpPr>
        <p:spPr>
          <a:xfrm>
            <a:off x="10006781" y="1409991"/>
            <a:ext cx="2185219" cy="5278403"/>
          </a:xfrm>
        </p:spPr>
        <p:txBody>
          <a:bodyPr>
            <a:normAutofit fontScale="85000" lnSpcReduction="20000"/>
          </a:bodyPr>
          <a:lstStyle/>
          <a:p>
            <a:r>
              <a:rPr lang="en-US" sz="1600" dirty="0"/>
              <a:t>In 2016-17, the average salary for full-time faculty at public doctoral universities was about 15% lower than the average salary at private nonprofit doctoral universities. Average salaries are similar at public and private nonprofit master’s universities</a:t>
            </a:r>
            <a:r>
              <a:rPr lang="en-US" sz="1200" dirty="0"/>
              <a:t>. </a:t>
            </a:r>
          </a:p>
          <a:p>
            <a:r>
              <a:rPr lang="en-US" sz="1600" dirty="0">
                <a:solidFill>
                  <a:srgbClr val="000000"/>
                </a:solidFill>
                <a:latin typeface="Aktiv Grotesk"/>
              </a:rPr>
              <a:t>Between 2001-02 and 2016-17, average faculty salaries increased by less than 1% (after adjusting for inflation) at public doctoral universities, by 5% at private nonprofit bachelor’s colleges, and by 29% at for-profit institutions. Average faculty salaries did not keep up with inflation in other sectors </a:t>
            </a:r>
            <a:endParaRPr lang="en-US" sz="1600" dirty="0"/>
          </a:p>
        </p:txBody>
      </p:sp>
      <p:sp>
        <p:nvSpPr>
          <p:cNvPr id="3" name="Rectangle 2">
            <a:extLst>
              <a:ext uri="{FF2B5EF4-FFF2-40B4-BE49-F238E27FC236}">
                <a16:creationId xmlns:a16="http://schemas.microsoft.com/office/drawing/2014/main" id="{FA0D68D6-95D3-4D43-A920-109089B230CB}"/>
              </a:ext>
            </a:extLst>
          </p:cNvPr>
          <p:cNvSpPr/>
          <p:nvPr/>
        </p:nvSpPr>
        <p:spPr>
          <a:xfrm>
            <a:off x="945662" y="6447691"/>
            <a:ext cx="9847383" cy="338554"/>
          </a:xfrm>
          <a:prstGeom prst="rect">
            <a:avLst/>
          </a:prstGeom>
        </p:spPr>
        <p:txBody>
          <a:bodyPr wrap="square">
            <a:spAutoFit/>
          </a:bodyPr>
          <a:lstStyle/>
          <a:p>
            <a:r>
              <a:rPr lang="en-US" sz="1600" b="1" dirty="0"/>
              <a:t>Source: </a:t>
            </a:r>
            <a:r>
              <a:rPr lang="en-US" sz="1600" dirty="0"/>
              <a:t>NCES, Digest of Education Statistics, 2007, Table 248; 2013, Table 316.20; 2017, Table 316.20.</a:t>
            </a:r>
          </a:p>
        </p:txBody>
      </p:sp>
    </p:spTree>
    <p:extLst>
      <p:ext uri="{BB962C8B-B14F-4D97-AF65-F5344CB8AC3E}">
        <p14:creationId xmlns:p14="http://schemas.microsoft.com/office/powerpoint/2010/main" val="142317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28A5-65F9-41B5-8FDE-9FDEC0D5E728}"/>
              </a:ext>
            </a:extLst>
          </p:cNvPr>
          <p:cNvSpPr>
            <a:spLocks noGrp="1"/>
          </p:cNvSpPr>
          <p:nvPr>
            <p:ph type="title"/>
          </p:nvPr>
        </p:nvSpPr>
        <p:spPr>
          <a:xfrm>
            <a:off x="1371600" y="300148"/>
            <a:ext cx="9601200" cy="1200586"/>
          </a:xfrm>
        </p:spPr>
        <p:txBody>
          <a:bodyPr>
            <a:normAutofit fontScale="90000"/>
          </a:bodyPr>
          <a:lstStyle/>
          <a:p>
            <a:r>
              <a:rPr lang="en-US" b="1" dirty="0">
                <a:effectLst>
                  <a:outerShdw blurRad="38100" dist="38100" dir="2700000" algn="tl">
                    <a:srgbClr val="000000">
                      <a:alpha val="43137"/>
                    </a:srgbClr>
                  </a:outerShdw>
                </a:effectLst>
              </a:rPr>
              <a:t>Average Annual Salary of Faculty in Private Colleges Over Time</a:t>
            </a:r>
          </a:p>
        </p:txBody>
      </p:sp>
      <p:sp>
        <p:nvSpPr>
          <p:cNvPr id="4" name="Content Placeholder 3">
            <a:extLst>
              <a:ext uri="{FF2B5EF4-FFF2-40B4-BE49-F238E27FC236}">
                <a16:creationId xmlns:a16="http://schemas.microsoft.com/office/drawing/2014/main" id="{70288A0C-CBD6-4409-BE25-332EEB92465B}"/>
              </a:ext>
            </a:extLst>
          </p:cNvPr>
          <p:cNvSpPr>
            <a:spLocks noGrp="1"/>
          </p:cNvSpPr>
          <p:nvPr>
            <p:ph sz="half" idx="2"/>
          </p:nvPr>
        </p:nvSpPr>
        <p:spPr>
          <a:xfrm>
            <a:off x="10086321" y="1500734"/>
            <a:ext cx="2007356" cy="5209781"/>
          </a:xfrm>
        </p:spPr>
        <p:txBody>
          <a:bodyPr>
            <a:normAutofit fontScale="55000" lnSpcReduction="20000"/>
          </a:bodyPr>
          <a:lstStyle/>
          <a:p>
            <a:r>
              <a:rPr lang="en-US" sz="2600" dirty="0"/>
              <a:t>A gradual increase in all levels over time with exception of faculty at rank of Professor and somewhat at  Associate Professor level.</a:t>
            </a:r>
          </a:p>
          <a:p>
            <a:r>
              <a:rPr lang="en-US" sz="2600" dirty="0"/>
              <a:t>A sharp reduction in 2015 in Full professors and Associate level, probably due to a nationwide efforts for retirement of faculty with longer period of services.</a:t>
            </a:r>
          </a:p>
          <a:p>
            <a:r>
              <a:rPr lang="en-US" sz="2600" dirty="0"/>
              <a:t>A sharper increases in salary of assistant professors  (probably due to higher rate of hiring; increase in demand because of retirement of senior faculty</a:t>
            </a:r>
            <a:r>
              <a:rPr lang="en-US" dirty="0"/>
              <a:t>)</a:t>
            </a:r>
          </a:p>
        </p:txBody>
      </p:sp>
      <p:graphicFrame>
        <p:nvGraphicFramePr>
          <p:cNvPr id="5" name="Content Placeholder 4">
            <a:extLst>
              <a:ext uri="{FF2B5EF4-FFF2-40B4-BE49-F238E27FC236}">
                <a16:creationId xmlns:a16="http://schemas.microsoft.com/office/drawing/2014/main" id="{00000000-0008-0000-0100-000004000000}"/>
              </a:ext>
            </a:extLst>
          </p:cNvPr>
          <p:cNvGraphicFramePr>
            <a:graphicFrameLocks noGrp="1"/>
          </p:cNvGraphicFramePr>
          <p:nvPr>
            <p:ph sz="half" idx="1"/>
            <p:extLst>
              <p:ext uri="{D42A27DB-BD31-4B8C-83A1-F6EECF244321}">
                <p14:modId xmlns:p14="http://schemas.microsoft.com/office/powerpoint/2010/main" val="4134369075"/>
              </p:ext>
            </p:extLst>
          </p:nvPr>
        </p:nvGraphicFramePr>
        <p:xfrm>
          <a:off x="1371600" y="1654295"/>
          <a:ext cx="8714721" cy="462086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F62A5675-2BB1-4187-A27A-6CC9D2555A7D}"/>
              </a:ext>
            </a:extLst>
          </p:cNvPr>
          <p:cNvSpPr/>
          <p:nvPr/>
        </p:nvSpPr>
        <p:spPr>
          <a:xfrm rot="10800000" flipV="1">
            <a:off x="1842760" y="6263002"/>
            <a:ext cx="7978313" cy="369332"/>
          </a:xfrm>
          <a:prstGeom prst="rect">
            <a:avLst/>
          </a:prstGeom>
        </p:spPr>
        <p:txBody>
          <a:bodyPr wrap="square">
            <a:spAutoFit/>
          </a:bodyPr>
          <a:lstStyle/>
          <a:p>
            <a:r>
              <a:rPr lang="en-US" u="sng" dirty="0">
                <a:latin typeface="Arial" panose="020B0604020202020204" pitchFamily="34" charset="0"/>
                <a:hlinkClick r:id="rId3">
                  <a:extLst>
                    <a:ext uri="{A12FA001-AC4F-418D-AE19-62706E023703}">
                      <ahyp:hlinkClr xmlns:ahyp="http://schemas.microsoft.com/office/drawing/2018/hyperlinkcolor" val="tx"/>
                    </a:ext>
                  </a:extLst>
                </a:hlinkClick>
              </a:rPr>
              <a:t>Source: </a:t>
            </a:r>
            <a:r>
              <a:rPr lang="en-US" u="sng" dirty="0">
                <a:solidFill>
                  <a:srgbClr val="0563C1"/>
                </a:solidFill>
                <a:latin typeface="Arial" panose="020B0604020202020204" pitchFamily="34" charset="0"/>
                <a:hlinkClick r:id="rId3">
                  <a:extLst>
                    <a:ext uri="{A12FA001-AC4F-418D-AE19-62706E023703}">
                      <ahyp:hlinkClr xmlns:ahyp="http://schemas.microsoft.com/office/drawing/2018/hyperlinkcolor" val="tx"/>
                    </a:ext>
                  </a:extLst>
                </a:hlinkClick>
              </a:rPr>
              <a:t>http://www.proquest.com/products-services/statabstract.html</a:t>
            </a:r>
            <a:r>
              <a:rPr lang="en-US" dirty="0"/>
              <a:t> </a:t>
            </a:r>
          </a:p>
        </p:txBody>
      </p:sp>
    </p:spTree>
    <p:extLst>
      <p:ext uri="{BB962C8B-B14F-4D97-AF65-F5344CB8AC3E}">
        <p14:creationId xmlns:p14="http://schemas.microsoft.com/office/powerpoint/2010/main" val="3573360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D527-BCA4-4B2B-8C44-C7AB93DF4866}"/>
              </a:ext>
            </a:extLst>
          </p:cNvPr>
          <p:cNvSpPr>
            <a:spLocks noGrp="1"/>
          </p:cNvSpPr>
          <p:nvPr>
            <p:ph type="title"/>
          </p:nvPr>
        </p:nvSpPr>
        <p:spPr>
          <a:xfrm>
            <a:off x="1371600" y="228600"/>
            <a:ext cx="9601200" cy="1343679"/>
          </a:xfrm>
        </p:spPr>
        <p:txBody>
          <a:bodyPr>
            <a:normAutofit/>
          </a:bodyPr>
          <a:lstStyle/>
          <a:p>
            <a:r>
              <a:rPr lang="en-US" b="1" dirty="0">
                <a:effectLst>
                  <a:outerShdw blurRad="38100" dist="38100" dir="2700000" algn="tl">
                    <a:srgbClr val="000000">
                      <a:alpha val="43137"/>
                    </a:srgbClr>
                  </a:outerShdw>
                </a:effectLst>
              </a:rPr>
              <a:t>Trend in Proportion of Fulltime Faculty (1993-2016)</a:t>
            </a:r>
          </a:p>
        </p:txBody>
      </p:sp>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sz="half" idx="1"/>
            <p:extLst>
              <p:ext uri="{D42A27DB-BD31-4B8C-83A1-F6EECF244321}">
                <p14:modId xmlns:p14="http://schemas.microsoft.com/office/powerpoint/2010/main" val="2477340698"/>
              </p:ext>
            </p:extLst>
          </p:nvPr>
        </p:nvGraphicFramePr>
        <p:xfrm>
          <a:off x="1023815" y="1779939"/>
          <a:ext cx="8650677" cy="4541684"/>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FB1F2F4E-4363-4D9E-9C55-B322EC0489BB}"/>
              </a:ext>
            </a:extLst>
          </p:cNvPr>
          <p:cNvSpPr>
            <a:spLocks noGrp="1"/>
          </p:cNvSpPr>
          <p:nvPr>
            <p:ph sz="half" idx="2"/>
          </p:nvPr>
        </p:nvSpPr>
        <p:spPr>
          <a:xfrm>
            <a:off x="9674492" y="1689197"/>
            <a:ext cx="2374939" cy="5072937"/>
          </a:xfrm>
        </p:spPr>
        <p:txBody>
          <a:bodyPr>
            <a:normAutofit fontScale="85000" lnSpcReduction="20000"/>
          </a:bodyPr>
          <a:lstStyle/>
          <a:p>
            <a:r>
              <a:rPr lang="en-US" dirty="0"/>
              <a:t>Only around 20% of faculty working in private for-profit colleges are full time. </a:t>
            </a:r>
          </a:p>
          <a:p>
            <a:r>
              <a:rPr lang="en-US" dirty="0"/>
              <a:t>Public university by comparison have the highest level of fulltime faculty.</a:t>
            </a:r>
          </a:p>
          <a:p>
            <a:r>
              <a:rPr lang="en-US" dirty="0"/>
              <a:t>The level of fulltime faculty has been on decline in most in almost all types of colleges over time.</a:t>
            </a:r>
          </a:p>
          <a:p>
            <a:r>
              <a:rPr lang="en-US" dirty="0"/>
              <a:t>This trend may be influenced by pressure of cost and the inability to raise cost of education through tuition and other expenses. </a:t>
            </a:r>
          </a:p>
          <a:p>
            <a:endParaRPr lang="en-US" dirty="0"/>
          </a:p>
        </p:txBody>
      </p:sp>
      <p:sp>
        <p:nvSpPr>
          <p:cNvPr id="3" name="Rectangle 2">
            <a:extLst>
              <a:ext uri="{FF2B5EF4-FFF2-40B4-BE49-F238E27FC236}">
                <a16:creationId xmlns:a16="http://schemas.microsoft.com/office/drawing/2014/main" id="{E33B25A0-63E9-4A30-8224-525BFABCCE34}"/>
              </a:ext>
            </a:extLst>
          </p:cNvPr>
          <p:cNvSpPr/>
          <p:nvPr/>
        </p:nvSpPr>
        <p:spPr>
          <a:xfrm rot="10800000" flipV="1">
            <a:off x="851876" y="6321623"/>
            <a:ext cx="7995138" cy="615553"/>
          </a:xfrm>
          <a:prstGeom prst="rect">
            <a:avLst/>
          </a:prstGeom>
        </p:spPr>
        <p:txBody>
          <a:bodyPr wrap="square">
            <a:spAutoFit/>
          </a:bodyPr>
          <a:lstStyle/>
          <a:p>
            <a:r>
              <a:rPr lang="en-US" sz="1600" b="1" dirty="0"/>
              <a:t>Source: </a:t>
            </a:r>
            <a:r>
              <a:rPr lang="en-US" sz="1600" dirty="0"/>
              <a:t>NCES, Digest of Education Statistics, 1994, Table 223; 2002, Table 227; 2010, Table 259; 2017, Table 314.30</a:t>
            </a:r>
            <a:r>
              <a:rPr lang="en-US" dirty="0"/>
              <a:t>.</a:t>
            </a:r>
          </a:p>
        </p:txBody>
      </p:sp>
    </p:spTree>
    <p:extLst>
      <p:ext uri="{BB962C8B-B14F-4D97-AF65-F5344CB8AC3E}">
        <p14:creationId xmlns:p14="http://schemas.microsoft.com/office/powerpoint/2010/main" val="81666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217A-74AA-44AA-AA51-256CF372018D}"/>
              </a:ext>
            </a:extLst>
          </p:cNvPr>
          <p:cNvSpPr>
            <a:spLocks noGrp="1"/>
          </p:cNvSpPr>
          <p:nvPr>
            <p:ph type="title"/>
          </p:nvPr>
        </p:nvSpPr>
        <p:spPr>
          <a:xfrm>
            <a:off x="1312605" y="312616"/>
            <a:ext cx="10316497" cy="1140440"/>
          </a:xfrm>
        </p:spPr>
        <p:txBody>
          <a:bodyPr>
            <a:noAutofit/>
          </a:bodyPr>
          <a:lstStyle/>
          <a:p>
            <a:r>
              <a:rPr lang="en-US" sz="3600" b="1" dirty="0">
                <a:effectLst>
                  <a:outerShdw blurRad="38100" dist="38100" dir="2700000" algn="tl">
                    <a:srgbClr val="000000">
                      <a:alpha val="43137"/>
                    </a:srgbClr>
                  </a:outerShdw>
                </a:effectLst>
              </a:rPr>
              <a:t>Liberal Arts Education Serving Labor Market and Support of Better Life in Our Societies </a:t>
            </a:r>
          </a:p>
        </p:txBody>
      </p:sp>
      <p:sp>
        <p:nvSpPr>
          <p:cNvPr id="5" name="Content Placeholder 4">
            <a:extLst>
              <a:ext uri="{FF2B5EF4-FFF2-40B4-BE49-F238E27FC236}">
                <a16:creationId xmlns:a16="http://schemas.microsoft.com/office/drawing/2014/main" id="{C191F68B-AF5D-49D9-BF2D-8A9CE3A177F3}"/>
              </a:ext>
            </a:extLst>
          </p:cNvPr>
          <p:cNvSpPr>
            <a:spLocks noGrp="1"/>
          </p:cNvSpPr>
          <p:nvPr>
            <p:ph sz="half" idx="2"/>
          </p:nvPr>
        </p:nvSpPr>
        <p:spPr>
          <a:xfrm>
            <a:off x="9652818" y="1752017"/>
            <a:ext cx="2539181" cy="4976849"/>
          </a:xfrm>
        </p:spPr>
        <p:txBody>
          <a:bodyPr>
            <a:normAutofit fontScale="85000" lnSpcReduction="20000"/>
          </a:bodyPr>
          <a:lstStyle/>
          <a:p>
            <a:r>
              <a:rPr lang="en-US" dirty="0"/>
              <a:t>Investing in the future is the most important reason.</a:t>
            </a:r>
          </a:p>
          <a:p>
            <a:r>
              <a:rPr lang="en-US" dirty="0"/>
              <a:t>Willing to stretch  financially is high but in fluctuation.</a:t>
            </a:r>
          </a:p>
          <a:p>
            <a:r>
              <a:rPr lang="en-US" dirty="0"/>
              <a:t>Rather borrow than not go to college is high but again has come down considerably.</a:t>
            </a:r>
          </a:p>
          <a:p>
            <a:r>
              <a:rPr lang="en-US" dirty="0"/>
              <a:t>The most interesting part which offers great opportunity to build on is “attend for experience despite the future earning.” This is the solid ground for “learning for the sake of learning.” </a:t>
            </a:r>
          </a:p>
          <a:p>
            <a:endParaRPr lang="en-US" dirty="0"/>
          </a:p>
        </p:txBody>
      </p:sp>
      <p:graphicFrame>
        <p:nvGraphicFramePr>
          <p:cNvPr id="7" name="Content Placeholder 3">
            <a:extLst>
              <a:ext uri="{FF2B5EF4-FFF2-40B4-BE49-F238E27FC236}">
                <a16:creationId xmlns:a16="http://schemas.microsoft.com/office/drawing/2014/main" id="{3F092147-7D2A-4DD4-8561-670BE5235211}"/>
              </a:ext>
            </a:extLst>
          </p:cNvPr>
          <p:cNvGraphicFramePr>
            <a:graphicFrameLocks noGrp="1"/>
          </p:cNvGraphicFramePr>
          <p:nvPr>
            <p:ph sz="half" idx="1"/>
            <p:extLst>
              <p:ext uri="{D42A27DB-BD31-4B8C-83A1-F6EECF244321}">
                <p14:modId xmlns:p14="http://schemas.microsoft.com/office/powerpoint/2010/main" val="1207230400"/>
              </p:ext>
            </p:extLst>
          </p:nvPr>
        </p:nvGraphicFramePr>
        <p:xfrm>
          <a:off x="1026082" y="1647316"/>
          <a:ext cx="8626737" cy="419859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879704F-BAFC-4421-9224-EB4546857ED8}"/>
              </a:ext>
            </a:extLst>
          </p:cNvPr>
          <p:cNvSpPr/>
          <p:nvPr/>
        </p:nvSpPr>
        <p:spPr>
          <a:xfrm>
            <a:off x="961292" y="5845908"/>
            <a:ext cx="8979877" cy="1077218"/>
          </a:xfrm>
          <a:prstGeom prst="rect">
            <a:avLst/>
          </a:prstGeom>
        </p:spPr>
        <p:txBody>
          <a:bodyPr wrap="square">
            <a:sp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Sources:</a:t>
            </a:r>
            <a:r>
              <a:rPr lang="en-US" sz="1600" dirty="0">
                <a:latin typeface="Calibri" panose="020F0502020204030204" pitchFamily="34" charset="0"/>
                <a:ea typeface="Calibri" panose="020F0502020204030204" pitchFamily="34" charset="0"/>
                <a:cs typeface="Times New Roman" panose="02020603050405020304" pitchFamily="18" charset="0"/>
              </a:rPr>
              <a:t> US Census Bureau; American Association of University Professors (AAUP) Name of the Survey Statistical Abstract of the United States 2019, Published by ProQuest, Statista Link: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https://www.statista.com/statistics/185402/average-salaries-for-college-faculty-members-in-private-institutions/</a:t>
            </a:r>
            <a:endParaRPr lang="en-US" sz="1600" dirty="0"/>
          </a:p>
        </p:txBody>
      </p:sp>
    </p:spTree>
    <p:extLst>
      <p:ext uri="{BB962C8B-B14F-4D97-AF65-F5344CB8AC3E}">
        <p14:creationId xmlns:p14="http://schemas.microsoft.com/office/powerpoint/2010/main" val="138578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CD71-123B-49F8-BF02-989CCB230BA8}"/>
              </a:ext>
            </a:extLst>
          </p:cNvPr>
          <p:cNvSpPr>
            <a:spLocks noGrp="1"/>
          </p:cNvSpPr>
          <p:nvPr>
            <p:ph type="title"/>
          </p:nvPr>
        </p:nvSpPr>
        <p:spPr>
          <a:xfrm>
            <a:off x="1371600" y="230347"/>
            <a:ext cx="10043652" cy="1145162"/>
          </a:xfrm>
        </p:spPr>
        <p:txBody>
          <a:bodyPr>
            <a:noAutofit/>
          </a:bodyPr>
          <a:lstStyle/>
          <a:p>
            <a:r>
              <a:rPr lang="en-US" sz="3200" b="1" dirty="0">
                <a:effectLst>
                  <a:outerShdw blurRad="38100" dist="38100" dir="2700000" algn="tl">
                    <a:srgbClr val="000000">
                      <a:alpha val="43137"/>
                    </a:srgbClr>
                  </a:outerShdw>
                </a:effectLst>
              </a:rPr>
              <a:t>How Is College Education Contributing to Graduates’ Professional Skills and Personal Development?</a:t>
            </a:r>
          </a:p>
        </p:txBody>
      </p:sp>
      <p:sp>
        <p:nvSpPr>
          <p:cNvPr id="5" name="Content Placeholder 4">
            <a:extLst>
              <a:ext uri="{FF2B5EF4-FFF2-40B4-BE49-F238E27FC236}">
                <a16:creationId xmlns:a16="http://schemas.microsoft.com/office/drawing/2014/main" id="{CE14DE0A-386E-49A0-8787-22B97C2E662F}"/>
              </a:ext>
            </a:extLst>
          </p:cNvPr>
          <p:cNvSpPr>
            <a:spLocks noGrp="1"/>
          </p:cNvSpPr>
          <p:nvPr>
            <p:ph sz="half" idx="2"/>
          </p:nvPr>
        </p:nvSpPr>
        <p:spPr>
          <a:xfrm>
            <a:off x="9953697" y="1375509"/>
            <a:ext cx="2142908" cy="4934549"/>
          </a:xfrm>
        </p:spPr>
        <p:txBody>
          <a:bodyPr>
            <a:normAutofit fontScale="85000" lnSpcReduction="20000"/>
          </a:bodyPr>
          <a:lstStyle/>
          <a:p>
            <a:r>
              <a:rPr lang="en-US" dirty="0"/>
              <a:t>Reaching the level of extremely well can be a source of aspiration for a college like Cal Lutheran.</a:t>
            </a:r>
          </a:p>
          <a:p>
            <a:r>
              <a:rPr lang="en-US" dirty="0"/>
              <a:t>Many of the skillsets and personal and professional developments are among the basic elements of a well functioning liberal arts college and we can look into finding our real competitive advantage</a:t>
            </a:r>
          </a:p>
        </p:txBody>
      </p:sp>
      <p:graphicFrame>
        <p:nvGraphicFramePr>
          <p:cNvPr id="10" name="Content Placeholder 9">
            <a:extLst>
              <a:ext uri="{FF2B5EF4-FFF2-40B4-BE49-F238E27FC236}">
                <a16:creationId xmlns:a16="http://schemas.microsoft.com/office/drawing/2014/main" id="{00000000-0008-0000-0200-000002000000}"/>
              </a:ext>
            </a:extLst>
          </p:cNvPr>
          <p:cNvGraphicFramePr>
            <a:graphicFrameLocks noGrp="1"/>
          </p:cNvGraphicFramePr>
          <p:nvPr>
            <p:ph sz="half" idx="1"/>
            <p:extLst>
              <p:ext uri="{D42A27DB-BD31-4B8C-83A1-F6EECF244321}">
                <p14:modId xmlns:p14="http://schemas.microsoft.com/office/powerpoint/2010/main" val="2088865418"/>
              </p:ext>
            </p:extLst>
          </p:nvPr>
        </p:nvGraphicFramePr>
        <p:xfrm>
          <a:off x="1031631" y="1445846"/>
          <a:ext cx="9026769" cy="475956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52216E92-2B6E-483D-A817-AB955F352814}"/>
              </a:ext>
            </a:extLst>
          </p:cNvPr>
          <p:cNvSpPr/>
          <p:nvPr/>
        </p:nvSpPr>
        <p:spPr>
          <a:xfrm>
            <a:off x="1031632" y="6205415"/>
            <a:ext cx="10383620" cy="584775"/>
          </a:xfrm>
          <a:prstGeom prst="rect">
            <a:avLst/>
          </a:prstGeom>
        </p:spPr>
        <p:txBody>
          <a:bodyPr wrap="square">
            <a:spAutoFit/>
          </a:bodyPr>
          <a:lstStyle/>
          <a:p>
            <a:r>
              <a:rPr lang="en-US" dirty="0"/>
              <a:t>Source: </a:t>
            </a:r>
            <a:r>
              <a:rPr lang="en-US" sz="1400" dirty="0"/>
              <a:t>Rutgers University</a:t>
            </a:r>
            <a:r>
              <a:rPr lang="en-US" dirty="0"/>
              <a:t>, </a:t>
            </a:r>
            <a:r>
              <a:rPr lang="en-US" sz="1400" dirty="0">
                <a:hlinkClick r:id="rId3"/>
              </a:rPr>
              <a:t>http://www.heldrich.rutgers.edu/sites/default/files/content/Chasing_American_Dream_Report.pdf</a:t>
            </a:r>
            <a:r>
              <a:rPr lang="en-US" sz="1400" dirty="0"/>
              <a:t>  Statista </a:t>
            </a:r>
            <a:r>
              <a:rPr lang="en-US" sz="1400" dirty="0">
                <a:hlinkClick r:id="rId4"/>
              </a:rPr>
              <a:t>https://www.statista.com/statistics/235234/us-college-education-and-skill-development/</a:t>
            </a:r>
            <a:r>
              <a:rPr lang="en-US" sz="1400" dirty="0"/>
              <a:t> </a:t>
            </a:r>
          </a:p>
        </p:txBody>
      </p:sp>
    </p:spTree>
    <p:extLst>
      <p:ext uri="{BB962C8B-B14F-4D97-AF65-F5344CB8AC3E}">
        <p14:creationId xmlns:p14="http://schemas.microsoft.com/office/powerpoint/2010/main" val="35811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AADD-80B8-44DD-9FD8-B6213A98C6B7}"/>
              </a:ext>
            </a:extLst>
          </p:cNvPr>
          <p:cNvSpPr>
            <a:spLocks noGrp="1"/>
          </p:cNvSpPr>
          <p:nvPr>
            <p:ph type="title"/>
          </p:nvPr>
        </p:nvSpPr>
        <p:spPr>
          <a:xfrm>
            <a:off x="1371600" y="268736"/>
            <a:ext cx="9601200" cy="1364620"/>
          </a:xfrm>
        </p:spPr>
        <p:txBody>
          <a:bodyPr/>
          <a:lstStyle/>
          <a:p>
            <a:r>
              <a:rPr lang="en-US" b="1" dirty="0">
                <a:effectLst>
                  <a:outerShdw blurRad="38100" dist="38100" dir="2700000" algn="tl">
                    <a:srgbClr val="000000">
                      <a:alpha val="43137"/>
                    </a:srgbClr>
                  </a:outerShdw>
                </a:effectLst>
              </a:rPr>
              <a:t>Role of Internship in Better Preparation and Development of Students </a:t>
            </a:r>
          </a:p>
        </p:txBody>
      </p:sp>
      <p:sp>
        <p:nvSpPr>
          <p:cNvPr id="5" name="Content Placeholder 4">
            <a:extLst>
              <a:ext uri="{FF2B5EF4-FFF2-40B4-BE49-F238E27FC236}">
                <a16:creationId xmlns:a16="http://schemas.microsoft.com/office/drawing/2014/main" id="{D1401213-B1CA-4AF4-AFCE-85B44F3F2E9F}"/>
              </a:ext>
            </a:extLst>
          </p:cNvPr>
          <p:cNvSpPr>
            <a:spLocks noGrp="1"/>
          </p:cNvSpPr>
          <p:nvPr>
            <p:ph sz="half" idx="2"/>
          </p:nvPr>
        </p:nvSpPr>
        <p:spPr>
          <a:xfrm>
            <a:off x="9878645" y="1423952"/>
            <a:ext cx="2375878" cy="5235114"/>
          </a:xfrm>
        </p:spPr>
        <p:txBody>
          <a:bodyPr>
            <a:normAutofit/>
          </a:bodyPr>
          <a:lstStyle/>
          <a:p>
            <a:r>
              <a:rPr lang="en-US" dirty="0"/>
              <a:t>Role of internship is very significant in all areas with exception of gathering of information.</a:t>
            </a:r>
          </a:p>
          <a:p>
            <a:r>
              <a:rPr lang="en-US" dirty="0"/>
              <a:t>The greatest gains are in leadership, verbal and written communications and quantitative skills.</a:t>
            </a:r>
          </a:p>
        </p:txBody>
      </p:sp>
      <p:graphicFrame>
        <p:nvGraphicFramePr>
          <p:cNvPr id="6" name="Content Placeholder 5">
            <a:extLst>
              <a:ext uri="{FF2B5EF4-FFF2-40B4-BE49-F238E27FC236}">
                <a16:creationId xmlns:a16="http://schemas.microsoft.com/office/drawing/2014/main" id="{00000000-0008-0000-0400-000003000000}"/>
              </a:ext>
            </a:extLst>
          </p:cNvPr>
          <p:cNvGraphicFramePr>
            <a:graphicFrameLocks noGrp="1"/>
          </p:cNvGraphicFramePr>
          <p:nvPr>
            <p:ph sz="half" idx="1"/>
            <p:extLst>
              <p:ext uri="{D42A27DB-BD31-4B8C-83A1-F6EECF244321}">
                <p14:modId xmlns:p14="http://schemas.microsoft.com/office/powerpoint/2010/main" val="3332833864"/>
              </p:ext>
            </p:extLst>
          </p:nvPr>
        </p:nvGraphicFramePr>
        <p:xfrm>
          <a:off x="1133231" y="1682216"/>
          <a:ext cx="8339015" cy="417932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52E0BE13-6FE8-4ABA-8D31-4C7B34379326}"/>
              </a:ext>
            </a:extLst>
          </p:cNvPr>
          <p:cNvSpPr/>
          <p:nvPr/>
        </p:nvSpPr>
        <p:spPr>
          <a:xfrm>
            <a:off x="1025561" y="5789045"/>
            <a:ext cx="9026769" cy="800219"/>
          </a:xfrm>
          <a:prstGeom prst="rect">
            <a:avLst/>
          </a:prstGeom>
        </p:spPr>
        <p:txBody>
          <a:bodyPr wrap="square">
            <a:spAutoFit/>
          </a:bodyPr>
          <a:lstStyle/>
          <a:p>
            <a:r>
              <a:rPr lang="en-US" b="1" dirty="0"/>
              <a:t>Source: </a:t>
            </a:r>
            <a:r>
              <a:rPr lang="en-US" sz="1400" dirty="0"/>
              <a:t>Rutgers University, </a:t>
            </a:r>
            <a:r>
              <a:rPr lang="en-US" sz="1400" dirty="0">
                <a:hlinkClick r:id="rId3"/>
              </a:rPr>
              <a:t>http://www.heldrich.rutgers.edu/sites/default/files/content/Chasing_American_Dream_Report.pdf</a:t>
            </a:r>
            <a:r>
              <a:rPr lang="en-US" sz="1400" dirty="0"/>
              <a:t>  Statista </a:t>
            </a:r>
            <a:r>
              <a:rPr lang="en-US" sz="1400" dirty="0">
                <a:hlinkClick r:id="rId4"/>
              </a:rPr>
              <a:t>https://www.statista.com/statistics/235244/graduates-skill-development-and-internship-participation-in-the-us/</a:t>
            </a:r>
            <a:endParaRPr lang="en-US" sz="1400" dirty="0"/>
          </a:p>
        </p:txBody>
      </p:sp>
    </p:spTree>
    <p:extLst>
      <p:ext uri="{BB962C8B-B14F-4D97-AF65-F5344CB8AC3E}">
        <p14:creationId xmlns:p14="http://schemas.microsoft.com/office/powerpoint/2010/main" val="3959149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6FB3-95AD-4AA3-8572-CF384924881A}"/>
              </a:ext>
            </a:extLst>
          </p:cNvPr>
          <p:cNvSpPr>
            <a:spLocks noGrp="1"/>
          </p:cNvSpPr>
          <p:nvPr>
            <p:ph type="title"/>
          </p:nvPr>
        </p:nvSpPr>
        <p:spPr>
          <a:xfrm>
            <a:off x="1371599" y="268737"/>
            <a:ext cx="10101385" cy="1532142"/>
          </a:xfrm>
        </p:spPr>
        <p:txBody>
          <a:bodyPr>
            <a:normAutofit/>
          </a:bodyPr>
          <a:lstStyle/>
          <a:p>
            <a:r>
              <a:rPr lang="en-US" b="1" dirty="0">
                <a:effectLst>
                  <a:outerShdw blurRad="38100" dist="38100" dir="2700000" algn="tl">
                    <a:srgbClr val="000000">
                      <a:alpha val="43137"/>
                    </a:srgbClr>
                  </a:outerShdw>
                </a:effectLst>
              </a:rPr>
              <a:t>What Would Graduates Do If They are Back to College? </a:t>
            </a:r>
          </a:p>
        </p:txBody>
      </p:sp>
      <p:sp>
        <p:nvSpPr>
          <p:cNvPr id="5" name="Content Placeholder 4">
            <a:extLst>
              <a:ext uri="{FF2B5EF4-FFF2-40B4-BE49-F238E27FC236}">
                <a16:creationId xmlns:a16="http://schemas.microsoft.com/office/drawing/2014/main" id="{24F10623-7BB9-4DAC-8C22-5A1F3AEB2538}"/>
              </a:ext>
            </a:extLst>
          </p:cNvPr>
          <p:cNvSpPr>
            <a:spLocks noGrp="1"/>
          </p:cNvSpPr>
          <p:nvPr>
            <p:ph sz="half" idx="2"/>
          </p:nvPr>
        </p:nvSpPr>
        <p:spPr>
          <a:xfrm>
            <a:off x="9929267" y="1594338"/>
            <a:ext cx="2087066" cy="4778541"/>
          </a:xfrm>
        </p:spPr>
        <p:txBody>
          <a:bodyPr>
            <a:normAutofit fontScale="85000" lnSpcReduction="20000"/>
          </a:bodyPr>
          <a:lstStyle/>
          <a:p>
            <a:r>
              <a:rPr lang="en-US" dirty="0"/>
              <a:t>This chart shows that graduates are pretty happy with the choices they made.</a:t>
            </a:r>
          </a:p>
          <a:p>
            <a:r>
              <a:rPr lang="en-US" dirty="0"/>
              <a:t>More careful about own major or a different major is an important area.</a:t>
            </a:r>
          </a:p>
          <a:p>
            <a:r>
              <a:rPr lang="en-US" dirty="0"/>
              <a:t>Doing internship is very important.</a:t>
            </a:r>
          </a:p>
          <a:p>
            <a:r>
              <a:rPr lang="en-US" dirty="0"/>
              <a:t>Looking for jobs earlier while in college.</a:t>
            </a:r>
          </a:p>
          <a:p>
            <a:r>
              <a:rPr lang="en-US" dirty="0"/>
              <a:t>Career preparation classes.</a:t>
            </a:r>
          </a:p>
        </p:txBody>
      </p:sp>
      <p:graphicFrame>
        <p:nvGraphicFramePr>
          <p:cNvPr id="6" name="Content Placeholder 5">
            <a:extLst>
              <a:ext uri="{FF2B5EF4-FFF2-40B4-BE49-F238E27FC236}">
                <a16:creationId xmlns:a16="http://schemas.microsoft.com/office/drawing/2014/main" id="{00000000-0008-0000-0500-000002000000}"/>
              </a:ext>
            </a:extLst>
          </p:cNvPr>
          <p:cNvGraphicFramePr>
            <a:graphicFrameLocks noGrp="1"/>
          </p:cNvGraphicFramePr>
          <p:nvPr>
            <p:ph sz="half" idx="1"/>
            <p:extLst>
              <p:ext uri="{D42A27DB-BD31-4B8C-83A1-F6EECF244321}">
                <p14:modId xmlns:p14="http://schemas.microsoft.com/office/powerpoint/2010/main" val="438069464"/>
              </p:ext>
            </p:extLst>
          </p:nvPr>
        </p:nvGraphicFramePr>
        <p:xfrm>
          <a:off x="1095883" y="1735016"/>
          <a:ext cx="8833383" cy="414215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33EB8204-7D26-4689-8315-BA798DF6F51A}"/>
              </a:ext>
            </a:extLst>
          </p:cNvPr>
          <p:cNvSpPr/>
          <p:nvPr/>
        </p:nvSpPr>
        <p:spPr>
          <a:xfrm>
            <a:off x="1025561" y="5789045"/>
            <a:ext cx="9329824" cy="800219"/>
          </a:xfrm>
          <a:prstGeom prst="rect">
            <a:avLst/>
          </a:prstGeom>
        </p:spPr>
        <p:txBody>
          <a:bodyPr wrap="square">
            <a:spAutoFit/>
          </a:bodyPr>
          <a:lstStyle/>
          <a:p>
            <a:r>
              <a:rPr lang="en-US" b="1" dirty="0"/>
              <a:t>Source: </a:t>
            </a:r>
            <a:r>
              <a:rPr lang="en-US" sz="1400" dirty="0"/>
              <a:t>Rutgers University, </a:t>
            </a:r>
            <a:r>
              <a:rPr lang="en-US" sz="1400" dirty="0">
                <a:hlinkClick r:id="rId3"/>
              </a:rPr>
              <a:t>http://www.heldrich.rutgers.edu/sites/default/files/content/Chasing_American_Dream_Report.pdf</a:t>
            </a:r>
            <a:r>
              <a:rPr lang="en-US" sz="1400" dirty="0"/>
              <a:t>  Statista </a:t>
            </a:r>
            <a:r>
              <a:rPr lang="en-US" sz="1400" dirty="0">
                <a:hlinkClick r:id="rId4"/>
              </a:rPr>
              <a:t>https://www.statista.com/statistics/235249/what-graduates-would-do-differently-in-the-us/</a:t>
            </a:r>
            <a:r>
              <a:rPr lang="en-US" sz="1400" dirty="0"/>
              <a:t>  </a:t>
            </a:r>
          </a:p>
        </p:txBody>
      </p:sp>
    </p:spTree>
    <p:extLst>
      <p:ext uri="{BB962C8B-B14F-4D97-AF65-F5344CB8AC3E}">
        <p14:creationId xmlns:p14="http://schemas.microsoft.com/office/powerpoint/2010/main" val="83914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5F6C-6771-47E5-A0CF-A5358A6ADA62}"/>
              </a:ext>
            </a:extLst>
          </p:cNvPr>
          <p:cNvSpPr>
            <a:spLocks noGrp="1"/>
          </p:cNvSpPr>
          <p:nvPr>
            <p:ph type="title"/>
          </p:nvPr>
        </p:nvSpPr>
        <p:spPr>
          <a:xfrm>
            <a:off x="1371600" y="376084"/>
            <a:ext cx="9844548" cy="1098755"/>
          </a:xfrm>
        </p:spPr>
        <p:txBody>
          <a:bodyPr>
            <a:normAutofit fontScale="90000"/>
          </a:bodyPr>
          <a:lstStyle/>
          <a:p>
            <a:r>
              <a:rPr lang="en-US" b="1" dirty="0">
                <a:effectLst>
                  <a:outerShdw blurRad="38100" dist="38100" dir="2700000" algn="tl">
                    <a:srgbClr val="000000">
                      <a:alpha val="43137"/>
                    </a:srgbClr>
                  </a:outerShdw>
                </a:effectLst>
              </a:rPr>
              <a:t>Conclusion &amp; Discussion: </a:t>
            </a:r>
            <a:r>
              <a:rPr lang="en-US" sz="2700" b="1" dirty="0">
                <a:effectLst>
                  <a:outerShdw blurRad="38100" dist="38100" dir="2700000" algn="tl">
                    <a:srgbClr val="000000">
                      <a:alpha val="43137"/>
                    </a:srgbClr>
                  </a:outerShdw>
                </a:effectLst>
              </a:rPr>
              <a:t>Are We Witnessing Diametrical Changes in Degrees Given in Different Areas of Studies </a:t>
            </a:r>
            <a:endParaRPr lang="en-US" sz="2700" dirty="0"/>
          </a:p>
        </p:txBody>
      </p:sp>
      <p:sp>
        <p:nvSpPr>
          <p:cNvPr id="5" name="Content Placeholder 4">
            <a:extLst>
              <a:ext uri="{FF2B5EF4-FFF2-40B4-BE49-F238E27FC236}">
                <a16:creationId xmlns:a16="http://schemas.microsoft.com/office/drawing/2014/main" id="{F3D4DFF7-6DFC-447C-A879-905BC3079306}"/>
              </a:ext>
            </a:extLst>
          </p:cNvPr>
          <p:cNvSpPr>
            <a:spLocks noGrp="1"/>
          </p:cNvSpPr>
          <p:nvPr>
            <p:ph sz="half" idx="2"/>
          </p:nvPr>
        </p:nvSpPr>
        <p:spPr>
          <a:xfrm>
            <a:off x="9058031" y="1526458"/>
            <a:ext cx="3065142" cy="4241296"/>
          </a:xfrm>
        </p:spPr>
        <p:txBody>
          <a:bodyPr>
            <a:normAutofit fontScale="85000" lnSpcReduction="10000"/>
          </a:bodyPr>
          <a:lstStyle/>
          <a:p>
            <a:r>
              <a:rPr lang="en-US" dirty="0"/>
              <a:t>Clear patterns of growth can be found in Health and Medical Sciences, Behavioral and Social Science, Natural Sciences, and Fine and Performing Arts.</a:t>
            </a:r>
          </a:p>
          <a:p>
            <a:r>
              <a:rPr lang="en-US" dirty="0"/>
              <a:t>All have been fluctuating and no decisive reduction in any particular disciplines yet.</a:t>
            </a:r>
          </a:p>
          <a:p>
            <a:r>
              <a:rPr lang="en-US" dirty="0"/>
              <a:t>Business and Management still produces the highest level of majors but experienced a significant reduction over the period of the last 30 years.</a:t>
            </a:r>
          </a:p>
          <a:p>
            <a:endParaRPr lang="en-US" dirty="0"/>
          </a:p>
        </p:txBody>
      </p:sp>
      <p:graphicFrame>
        <p:nvGraphicFramePr>
          <p:cNvPr id="6" name="Content Placeholder 5">
            <a:extLst>
              <a:ext uri="{FF2B5EF4-FFF2-40B4-BE49-F238E27FC236}">
                <a16:creationId xmlns:a16="http://schemas.microsoft.com/office/drawing/2014/main" id="{4907EEF7-7068-4C52-BDE9-5B30901A9CCE}"/>
              </a:ext>
            </a:extLst>
          </p:cNvPr>
          <p:cNvGraphicFramePr>
            <a:graphicFrameLocks noGrp="1"/>
          </p:cNvGraphicFramePr>
          <p:nvPr>
            <p:ph sz="half" idx="1"/>
            <p:extLst>
              <p:ext uri="{D42A27DB-BD31-4B8C-83A1-F6EECF244321}">
                <p14:modId xmlns:p14="http://schemas.microsoft.com/office/powerpoint/2010/main" val="1744753839"/>
              </p:ext>
            </p:extLst>
          </p:nvPr>
        </p:nvGraphicFramePr>
        <p:xfrm>
          <a:off x="992555" y="1526458"/>
          <a:ext cx="7541845" cy="44241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58FA1542-B218-4AF4-BE2C-87D349854B42}"/>
              </a:ext>
            </a:extLst>
          </p:cNvPr>
          <p:cNvSpPr/>
          <p:nvPr/>
        </p:nvSpPr>
        <p:spPr>
          <a:xfrm>
            <a:off x="914401" y="6002215"/>
            <a:ext cx="9386276" cy="738664"/>
          </a:xfrm>
          <a:prstGeom prst="rect">
            <a:avLst/>
          </a:prstGeom>
        </p:spPr>
        <p:txBody>
          <a:bodyPr wrap="square">
            <a:spAutoFit/>
          </a:bodyPr>
          <a:lstStyle/>
          <a:p>
            <a:r>
              <a:rPr lang="en-US" sz="1400" b="1" dirty="0"/>
              <a:t>Source: </a:t>
            </a:r>
            <a:r>
              <a:rPr lang="en-US" sz="1400" dirty="0"/>
              <a:t>Office of Education/U.S. Department of Education, “Integrated Postsecondary Data System (IPEDS).” IPEDS data were accessed via the National Science Foundation’s online data system, WebCASPAR. Data analyzed and presented by the American Academy of Arts and Sciences’ Humanities Indicators (www.humanitiesindicators.org)</a:t>
            </a:r>
          </a:p>
        </p:txBody>
      </p:sp>
    </p:spTree>
    <p:extLst>
      <p:ext uri="{BB962C8B-B14F-4D97-AF65-F5344CB8AC3E}">
        <p14:creationId xmlns:p14="http://schemas.microsoft.com/office/powerpoint/2010/main" val="182117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AAF0-44DC-4FE1-94F9-497B2133F384}"/>
              </a:ext>
            </a:extLst>
          </p:cNvPr>
          <p:cNvSpPr>
            <a:spLocks noGrp="1"/>
          </p:cNvSpPr>
          <p:nvPr>
            <p:ph type="title"/>
          </p:nvPr>
        </p:nvSpPr>
        <p:spPr>
          <a:xfrm>
            <a:off x="1371600" y="685800"/>
            <a:ext cx="9601200" cy="1073198"/>
          </a:xfrm>
        </p:spPr>
        <p:txBody>
          <a:bodyPr/>
          <a:lstStyle/>
          <a:p>
            <a:r>
              <a:rPr lang="en-US" dirty="0">
                <a:effectLst>
                  <a:outerShdw blurRad="38100" dist="38100" dir="2700000" algn="tl">
                    <a:srgbClr val="000000">
                      <a:alpha val="43137"/>
                    </a:srgbClr>
                  </a:outerShdw>
                </a:effectLst>
              </a:rPr>
              <a:t>Important Demographic Trends</a:t>
            </a:r>
          </a:p>
        </p:txBody>
      </p:sp>
      <p:graphicFrame>
        <p:nvGraphicFramePr>
          <p:cNvPr id="4" name="Content Placeholder 3">
            <a:extLst>
              <a:ext uri="{FF2B5EF4-FFF2-40B4-BE49-F238E27FC236}">
                <a16:creationId xmlns:a16="http://schemas.microsoft.com/office/drawing/2014/main" id="{17CD3F1E-434B-4DDB-8794-CA64E9C79061}"/>
              </a:ext>
            </a:extLst>
          </p:cNvPr>
          <p:cNvGraphicFramePr>
            <a:graphicFrameLocks noGrp="1"/>
          </p:cNvGraphicFramePr>
          <p:nvPr>
            <p:ph sz="half" idx="2"/>
            <p:extLst>
              <p:ext uri="{D42A27DB-BD31-4B8C-83A1-F6EECF244321}">
                <p14:modId xmlns:p14="http://schemas.microsoft.com/office/powerpoint/2010/main" val="4065671019"/>
              </p:ext>
            </p:extLst>
          </p:nvPr>
        </p:nvGraphicFramePr>
        <p:xfrm>
          <a:off x="1371600" y="1664678"/>
          <a:ext cx="8391832" cy="461746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322AD0CF-3D6C-4E5C-87FA-49C8B2D4F954}"/>
              </a:ext>
            </a:extLst>
          </p:cNvPr>
          <p:cNvSpPr>
            <a:spLocks noGrp="1"/>
          </p:cNvSpPr>
          <p:nvPr>
            <p:ph sz="quarter" idx="4"/>
          </p:nvPr>
        </p:nvSpPr>
        <p:spPr>
          <a:xfrm>
            <a:off x="9660193" y="1877659"/>
            <a:ext cx="2414576" cy="4812309"/>
          </a:xfrm>
        </p:spPr>
        <p:txBody>
          <a:bodyPr>
            <a:normAutofit fontScale="92500" lnSpcReduction="20000"/>
          </a:bodyPr>
          <a:lstStyle/>
          <a:p>
            <a:r>
              <a:rPr lang="en-US" dirty="0"/>
              <a:t>Reduction in younger population</a:t>
            </a:r>
          </a:p>
          <a:p>
            <a:r>
              <a:rPr lang="en-US" dirty="0"/>
              <a:t>Increase in older age population and in particular people 85+</a:t>
            </a:r>
          </a:p>
          <a:p>
            <a:r>
              <a:rPr lang="en-US" dirty="0"/>
              <a:t>By 2060 for every 2 children in age group of  0-15 we have one old person, age 85+</a:t>
            </a:r>
          </a:p>
          <a:p>
            <a:r>
              <a:rPr lang="en-US" dirty="0"/>
              <a:t>There are significant implications for educational institutions and provision of Long-Term Care (LTC)</a:t>
            </a:r>
          </a:p>
        </p:txBody>
      </p:sp>
      <p:sp>
        <p:nvSpPr>
          <p:cNvPr id="3" name="Rectangle 2">
            <a:extLst>
              <a:ext uri="{FF2B5EF4-FFF2-40B4-BE49-F238E27FC236}">
                <a16:creationId xmlns:a16="http://schemas.microsoft.com/office/drawing/2014/main" id="{DA143776-1FE0-4A69-9E9D-DBE366667400}"/>
              </a:ext>
            </a:extLst>
          </p:cNvPr>
          <p:cNvSpPr/>
          <p:nvPr/>
        </p:nvSpPr>
        <p:spPr>
          <a:xfrm>
            <a:off x="1371599" y="6428720"/>
            <a:ext cx="9962535" cy="369332"/>
          </a:xfrm>
          <a:prstGeom prst="rect">
            <a:avLst/>
          </a:prstGeom>
        </p:spPr>
        <p:txBody>
          <a:bodyPr wrap="square">
            <a:spAutoFit/>
          </a:bodyPr>
          <a:lstStyle/>
          <a:p>
            <a:r>
              <a:rPr lang="en-US" b="1" u="sng" dirty="0">
                <a:solidFill>
                  <a:schemeClr val="tx1">
                    <a:lumMod val="50000"/>
                    <a:lumOff val="50000"/>
                  </a:schemeClr>
                </a:solidFill>
                <a:hlinkClick r:id="rId4">
                  <a:extLst>
                    <a:ext uri="{A12FA001-AC4F-418D-AE19-62706E023703}">
                      <ahyp:hlinkClr xmlns:ahyp="http://schemas.microsoft.com/office/drawing/2018/hyperlinkcolor" val="tx"/>
                    </a:ext>
                  </a:extLst>
                </a:hlinkClick>
              </a:rPr>
              <a:t>Source: Department of Finance California</a:t>
            </a:r>
            <a:r>
              <a:rPr lang="en-US" dirty="0">
                <a:hlinkClick r:id="rId4">
                  <a:extLst>
                    <a:ext uri="{A12FA001-AC4F-418D-AE19-62706E023703}">
                      <ahyp:hlinkClr xmlns:ahyp="http://schemas.microsoft.com/office/drawing/2018/hyperlinkcolor" val="tx"/>
                    </a:ext>
                  </a:extLst>
                </a:hlinkClick>
              </a:rPr>
              <a:t>, </a:t>
            </a:r>
            <a:r>
              <a:rPr lang="en-US" sz="1200" dirty="0">
                <a:solidFill>
                  <a:srgbClr val="0070C0"/>
                </a:solidFill>
                <a:hlinkClick r:id="rId4">
                  <a:extLst>
                    <a:ext uri="{A12FA001-AC4F-418D-AE19-62706E023703}">
                      <ahyp:hlinkClr xmlns:ahyp="http://schemas.microsoft.com/office/drawing/2018/hyperlinkcolor" val="tx"/>
                    </a:ext>
                  </a:extLst>
                </a:hlinkClick>
              </a:rPr>
              <a:t>http://www.dof.ca.gov/Forecasting/Demographics/Projections/</a:t>
            </a:r>
            <a:endParaRPr lang="en-US" sz="1200" dirty="0">
              <a:solidFill>
                <a:srgbClr val="0070C0"/>
              </a:solidFill>
            </a:endParaRPr>
          </a:p>
        </p:txBody>
      </p:sp>
    </p:spTree>
    <p:extLst>
      <p:ext uri="{BB962C8B-B14F-4D97-AF65-F5344CB8AC3E}">
        <p14:creationId xmlns:p14="http://schemas.microsoft.com/office/powerpoint/2010/main" val="380556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216A-7AC0-41A4-80FD-D8A55F0C175A}"/>
              </a:ext>
            </a:extLst>
          </p:cNvPr>
          <p:cNvSpPr>
            <a:spLocks noGrp="1"/>
          </p:cNvSpPr>
          <p:nvPr>
            <p:ph type="title"/>
          </p:nvPr>
        </p:nvSpPr>
        <p:spPr>
          <a:xfrm>
            <a:off x="1371600" y="317090"/>
            <a:ext cx="9601200" cy="1172497"/>
          </a:xfrm>
        </p:spPr>
        <p:txBody>
          <a:bodyPr>
            <a:normAutofit fontScale="90000"/>
          </a:bodyPr>
          <a:lstStyle/>
          <a:p>
            <a:r>
              <a:rPr lang="en-US" b="1" dirty="0">
                <a:effectLst>
                  <a:outerShdw blurRad="38100" dist="38100" dir="2700000" algn="tl">
                    <a:srgbClr val="000000">
                      <a:alpha val="43137"/>
                    </a:srgbClr>
                  </a:outerShdw>
                </a:effectLst>
              </a:rPr>
              <a:t>Conclusion &amp; Discussion: </a:t>
            </a:r>
            <a:r>
              <a:rPr lang="en-US" sz="3100" b="1" dirty="0">
                <a:effectLst>
                  <a:outerShdw blurRad="38100" dist="38100" dir="2700000" algn="tl">
                    <a:srgbClr val="000000">
                      <a:alpha val="43137"/>
                    </a:srgbClr>
                  </a:outerShdw>
                </a:effectLst>
              </a:rPr>
              <a:t>Are We Witnessing A Clear Change in Number of Degrees Given in Humanities </a:t>
            </a:r>
            <a:endParaRPr lang="en-US" sz="3100" dirty="0"/>
          </a:p>
        </p:txBody>
      </p:sp>
      <p:sp>
        <p:nvSpPr>
          <p:cNvPr id="4" name="Content Placeholder 3">
            <a:extLst>
              <a:ext uri="{FF2B5EF4-FFF2-40B4-BE49-F238E27FC236}">
                <a16:creationId xmlns:a16="http://schemas.microsoft.com/office/drawing/2014/main" id="{E10F6959-E5B2-41E8-AE9B-B76BE321FEAC}"/>
              </a:ext>
            </a:extLst>
          </p:cNvPr>
          <p:cNvSpPr>
            <a:spLocks noGrp="1"/>
          </p:cNvSpPr>
          <p:nvPr>
            <p:ph sz="half" idx="2"/>
          </p:nvPr>
        </p:nvSpPr>
        <p:spPr>
          <a:xfrm>
            <a:off x="9948985" y="1398954"/>
            <a:ext cx="2243014" cy="5400051"/>
          </a:xfrm>
        </p:spPr>
        <p:txBody>
          <a:bodyPr>
            <a:normAutofit fontScale="92500" lnSpcReduction="10000"/>
          </a:bodyPr>
          <a:lstStyle/>
          <a:p>
            <a:r>
              <a:rPr lang="en-US" dirty="0"/>
              <a:t>We see a gradual and persistent increase in Communication</a:t>
            </a:r>
          </a:p>
          <a:p>
            <a:r>
              <a:rPr lang="en-US" dirty="0"/>
              <a:t>Study of arts has increased </a:t>
            </a:r>
          </a:p>
          <a:p>
            <a:r>
              <a:rPr lang="en-US" dirty="0"/>
              <a:t>There is no decisive and persistent reduction in any areas of studies within Humanities  </a:t>
            </a:r>
          </a:p>
          <a:p>
            <a:r>
              <a:rPr lang="en-US" dirty="0"/>
              <a:t>All degrees are there to be considered and strengthened </a:t>
            </a:r>
          </a:p>
        </p:txBody>
      </p:sp>
      <p:graphicFrame>
        <p:nvGraphicFramePr>
          <p:cNvPr id="5" name="Content Placeholder 4">
            <a:extLst>
              <a:ext uri="{FF2B5EF4-FFF2-40B4-BE49-F238E27FC236}">
                <a16:creationId xmlns:a16="http://schemas.microsoft.com/office/drawing/2014/main" id="{5B198807-46CA-43F9-ABCD-ECDB93D80128}"/>
              </a:ext>
            </a:extLst>
          </p:cNvPr>
          <p:cNvGraphicFramePr>
            <a:graphicFrameLocks noGrp="1"/>
          </p:cNvGraphicFramePr>
          <p:nvPr>
            <p:ph sz="half" idx="1"/>
            <p:extLst>
              <p:ext uri="{D42A27DB-BD31-4B8C-83A1-F6EECF244321}">
                <p14:modId xmlns:p14="http://schemas.microsoft.com/office/powerpoint/2010/main" val="2310097370"/>
              </p:ext>
            </p:extLst>
          </p:nvPr>
        </p:nvGraphicFramePr>
        <p:xfrm>
          <a:off x="914400" y="1511915"/>
          <a:ext cx="9034583" cy="44903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80EC1113-4D37-40D8-B845-E13071D60193}"/>
              </a:ext>
            </a:extLst>
          </p:cNvPr>
          <p:cNvSpPr/>
          <p:nvPr/>
        </p:nvSpPr>
        <p:spPr>
          <a:xfrm>
            <a:off x="914401" y="6002215"/>
            <a:ext cx="9034584" cy="738664"/>
          </a:xfrm>
          <a:prstGeom prst="rect">
            <a:avLst/>
          </a:prstGeom>
        </p:spPr>
        <p:txBody>
          <a:bodyPr wrap="square">
            <a:spAutoFit/>
          </a:bodyPr>
          <a:lstStyle/>
          <a:p>
            <a:r>
              <a:rPr lang="en-US" sz="1400" b="1" dirty="0"/>
              <a:t>Source: </a:t>
            </a:r>
            <a:r>
              <a:rPr lang="en-US" sz="1400" dirty="0"/>
              <a:t>Office of Education/U.S. Department of Education, “Integrated Postsecondary Data System (IPEDS).” IPEDS data were accessed via the National Science Foundation’s online data system, WebCASPAR. Data analyzed and presented by the American Academy of Arts and Sciences’ Humanities Indicators (www.humanitiesindicators.org)</a:t>
            </a:r>
          </a:p>
        </p:txBody>
      </p:sp>
    </p:spTree>
    <p:extLst>
      <p:ext uri="{BB962C8B-B14F-4D97-AF65-F5344CB8AC3E}">
        <p14:creationId xmlns:p14="http://schemas.microsoft.com/office/powerpoint/2010/main" val="201015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F971-0EC7-43C8-AC08-A50D458BB51B}"/>
              </a:ext>
            </a:extLst>
          </p:cNvPr>
          <p:cNvSpPr>
            <a:spLocks noGrp="1"/>
          </p:cNvSpPr>
          <p:nvPr>
            <p:ph type="title"/>
          </p:nvPr>
        </p:nvSpPr>
        <p:spPr>
          <a:xfrm>
            <a:off x="1371600" y="293166"/>
            <a:ext cx="9601200" cy="1186626"/>
          </a:xfrm>
        </p:spPr>
        <p:txBody>
          <a:bodyPr>
            <a:normAutofit/>
          </a:bodyPr>
          <a:lstStyle/>
          <a:p>
            <a:r>
              <a:rPr lang="en-US" b="1" dirty="0">
                <a:effectLst>
                  <a:outerShdw blurRad="38100" dist="38100" dir="2700000" algn="tl">
                    <a:srgbClr val="000000">
                      <a:alpha val="43137"/>
                    </a:srgbClr>
                  </a:outerShdw>
                </a:effectLst>
              </a:rPr>
              <a:t>Conclusion and Discussion: </a:t>
            </a:r>
            <a:r>
              <a:rPr lang="en-US" sz="3100" b="1" i="1" dirty="0">
                <a:effectLst>
                  <a:outerShdw blurRad="38100" dist="38100" dir="2700000" algn="tl">
                    <a:srgbClr val="000000">
                      <a:alpha val="43137"/>
                    </a:srgbClr>
                  </a:outerShdw>
                </a:effectLst>
              </a:rPr>
              <a:t>Where Are We Heading Nationwide?</a:t>
            </a:r>
          </a:p>
        </p:txBody>
      </p:sp>
      <p:sp>
        <p:nvSpPr>
          <p:cNvPr id="3" name="Content Placeholder 2">
            <a:extLst>
              <a:ext uri="{FF2B5EF4-FFF2-40B4-BE49-F238E27FC236}">
                <a16:creationId xmlns:a16="http://schemas.microsoft.com/office/drawing/2014/main" id="{CD3BE7B7-7482-4750-A15C-02142C5BB881}"/>
              </a:ext>
            </a:extLst>
          </p:cNvPr>
          <p:cNvSpPr>
            <a:spLocks noGrp="1"/>
          </p:cNvSpPr>
          <p:nvPr>
            <p:ph idx="1"/>
          </p:nvPr>
        </p:nvSpPr>
        <p:spPr>
          <a:xfrm>
            <a:off x="1371599" y="1547446"/>
            <a:ext cx="10328032" cy="5416062"/>
          </a:xfrm>
        </p:spPr>
        <p:txBody>
          <a:bodyPr>
            <a:normAutofit fontScale="85000" lnSpcReduction="20000"/>
          </a:bodyPr>
          <a:lstStyle/>
          <a:p>
            <a:r>
              <a:rPr lang="en-US" sz="1800" dirty="0"/>
              <a:t>Demographic changes will surely result in brining greater challenges for meeting enrollment targets based on growth scenarios.</a:t>
            </a:r>
          </a:p>
          <a:p>
            <a:r>
              <a:rPr lang="en-US" sz="2100" b="1" dirty="0">
                <a:effectLst>
                  <a:outerShdw blurRad="38100" dist="38100" dir="2700000" algn="tl">
                    <a:srgbClr val="000000">
                      <a:alpha val="43137"/>
                    </a:srgbClr>
                  </a:outerShdw>
                </a:effectLst>
              </a:rPr>
              <a:t>Demographic changes will make embarking on attracting international students even more attractive and the trend is likely to intensify much higher in the decades ahead. </a:t>
            </a:r>
          </a:p>
          <a:p>
            <a:r>
              <a:rPr lang="en-US" sz="1800" dirty="0"/>
              <a:t>Creating an academic environment beneficial to international students will involve a deeper level of appreciation of the world in its diverse cultural, social, and economic dimensions.</a:t>
            </a:r>
          </a:p>
          <a:p>
            <a:r>
              <a:rPr lang="en-US" sz="1800" dirty="0"/>
              <a:t>Such appreciation should be brought up and included in academic curriculum, which can support creation of appropriate academic experiences for international students. </a:t>
            </a:r>
          </a:p>
          <a:p>
            <a:r>
              <a:rPr lang="en-US" dirty="0"/>
              <a:t>For-profit institution reached their peak by the end of the first decade of 21</a:t>
            </a:r>
            <a:r>
              <a:rPr lang="en-US" baseline="30000" dirty="0"/>
              <a:t>st</a:t>
            </a:r>
            <a:r>
              <a:rPr lang="en-US" dirty="0"/>
              <a:t> century. However, paying attention to their competitive advantages are nonetheless important for the future for a number of economic reasons:</a:t>
            </a:r>
          </a:p>
          <a:p>
            <a:pPr lvl="1"/>
            <a:r>
              <a:rPr lang="en-US" dirty="0"/>
              <a:t>Their costs are much lower (pay scale, ratio of fulltime/part-time, focus on professional development and not liberal arts education, and more) </a:t>
            </a:r>
          </a:p>
          <a:p>
            <a:pPr lvl="1"/>
            <a:r>
              <a:rPr lang="en-US" dirty="0"/>
              <a:t>Their greatest growth has been in  providing associate degree but also important contribution in graduate studies.</a:t>
            </a:r>
          </a:p>
          <a:p>
            <a:pPr lvl="1"/>
            <a:r>
              <a:rPr lang="en-US" dirty="0"/>
              <a:t>Their pressure is through cost advances and has the potential of impacting nonprofit private colleges where the difference between the two becomes narrower in the eyes of the potential students. </a:t>
            </a:r>
          </a:p>
          <a:p>
            <a:pPr lvl="1"/>
            <a:r>
              <a:rPr lang="en-US" dirty="0"/>
              <a:t>There could be fundamental changes in delivery of education and overemphasis in cost saving can in reality increase their competitiveness.</a:t>
            </a:r>
          </a:p>
          <a:p>
            <a:pPr lvl="1"/>
            <a:r>
              <a:rPr lang="en-US" dirty="0"/>
              <a:t>The only effective way to be less impacted by the cost advantages or the pressure of cost reduction in nonprofit private colleges is </a:t>
            </a:r>
            <a:r>
              <a:rPr lang="en-US" b="1" dirty="0"/>
              <a:t>to create a greater degree of differentiation between the quality of education among the two. This requires more </a:t>
            </a:r>
            <a:r>
              <a:rPr lang="en-US" b="1" dirty="0" err="1"/>
              <a:t>nvestment</a:t>
            </a:r>
            <a:r>
              <a:rPr lang="en-US" b="1" dirty="0"/>
              <a:t> rather than cost reduction.</a:t>
            </a:r>
          </a:p>
        </p:txBody>
      </p:sp>
    </p:spTree>
    <p:extLst>
      <p:ext uri="{BB962C8B-B14F-4D97-AF65-F5344CB8AC3E}">
        <p14:creationId xmlns:p14="http://schemas.microsoft.com/office/powerpoint/2010/main" val="2156386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8210-4A40-44BB-A6AB-07F83A84E07D}"/>
              </a:ext>
            </a:extLst>
          </p:cNvPr>
          <p:cNvSpPr>
            <a:spLocks noGrp="1"/>
          </p:cNvSpPr>
          <p:nvPr>
            <p:ph type="title"/>
          </p:nvPr>
        </p:nvSpPr>
        <p:spPr>
          <a:xfrm>
            <a:off x="1371600" y="349007"/>
            <a:ext cx="9601200" cy="1151725"/>
          </a:xfrm>
        </p:spPr>
        <p:txBody>
          <a:bodyPr>
            <a:normAutofit/>
          </a:bodyPr>
          <a:lstStyle/>
          <a:p>
            <a:r>
              <a:rPr lang="en-US" sz="4000" b="1" dirty="0">
                <a:effectLst>
                  <a:outerShdw blurRad="38100" dist="38100" dir="2700000" algn="tl">
                    <a:srgbClr val="000000">
                      <a:alpha val="43137"/>
                    </a:srgbClr>
                  </a:outerShdw>
                </a:effectLst>
              </a:rPr>
              <a:t>Conclusion and Discussion: </a:t>
            </a:r>
            <a:r>
              <a:rPr lang="en-US" sz="2800" b="1" i="1" dirty="0">
                <a:effectLst>
                  <a:outerShdw blurRad="38100" dist="38100" dir="2700000" algn="tl">
                    <a:srgbClr val="000000">
                      <a:alpha val="43137"/>
                    </a:srgbClr>
                  </a:outerShdw>
                </a:effectLst>
              </a:rPr>
              <a:t>Where Are We Heading Nationwide? Continue…..</a:t>
            </a:r>
            <a:endParaRPr lang="en-US" sz="2800"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E9EC6CB-DC8B-47EA-B935-2EBED9D9A32B}"/>
              </a:ext>
            </a:extLst>
          </p:cNvPr>
          <p:cNvSpPr>
            <a:spLocks noGrp="1"/>
          </p:cNvSpPr>
          <p:nvPr>
            <p:ph idx="1"/>
          </p:nvPr>
        </p:nvSpPr>
        <p:spPr>
          <a:xfrm>
            <a:off x="1371600" y="1500732"/>
            <a:ext cx="9601200" cy="5626899"/>
          </a:xfrm>
        </p:spPr>
        <p:txBody>
          <a:bodyPr>
            <a:normAutofit/>
          </a:bodyPr>
          <a:lstStyle/>
          <a:p>
            <a:r>
              <a:rPr lang="en-US" dirty="0"/>
              <a:t>Cost of education increased considerably over the last 50 years. </a:t>
            </a:r>
            <a:r>
              <a:rPr lang="en-US" b="1" dirty="0">
                <a:effectLst>
                  <a:outerShdw blurRad="38100" dist="38100" dir="2700000" algn="tl">
                    <a:srgbClr val="000000">
                      <a:alpha val="43137"/>
                    </a:srgbClr>
                  </a:outerShdw>
                </a:effectLst>
              </a:rPr>
              <a:t>The rate of increase </a:t>
            </a:r>
            <a:r>
              <a:rPr lang="en-US" dirty="0"/>
              <a:t>subsided as of mid 1980s for private colleges with some minor exception.</a:t>
            </a:r>
          </a:p>
          <a:p>
            <a:r>
              <a:rPr lang="en-US" dirty="0"/>
              <a:t>Cost of public education also increased at similar rates but the declining trend of cost reversed itself in the first decade of the new century. </a:t>
            </a:r>
          </a:p>
          <a:p>
            <a:r>
              <a:rPr lang="en-US" dirty="0"/>
              <a:t>Student loans increased over time and reached a tremendous level of $1.6 trillion and rising.  </a:t>
            </a:r>
            <a:r>
              <a:rPr lang="en-US" b="1" dirty="0">
                <a:effectLst>
                  <a:outerShdw blurRad="38100" dist="38100" dir="2700000" algn="tl">
                    <a:srgbClr val="000000">
                      <a:alpha val="43137"/>
                    </a:srgbClr>
                  </a:outerShdw>
                </a:effectLst>
              </a:rPr>
              <a:t>More than $100 billion student loans have been issued each year since 2008 and at some years reached more than $120 billion. </a:t>
            </a:r>
          </a:p>
          <a:p>
            <a:r>
              <a:rPr lang="en-US" dirty="0"/>
              <a:t>Share of subsidized federal loans declined from 50% in 1998 to 20% by 2018. More of the same mentality of letting students pay for a greater share of their education appeared regardless of the political affiliation of the governing administration. </a:t>
            </a:r>
          </a:p>
          <a:p>
            <a:r>
              <a:rPr lang="en-US" b="1" dirty="0">
                <a:effectLst>
                  <a:outerShdw blurRad="38100" dist="38100" dir="2700000" algn="tl">
                    <a:srgbClr val="000000">
                      <a:alpha val="43137"/>
                    </a:srgbClr>
                  </a:outerShdw>
                </a:effectLst>
              </a:rPr>
              <a:t>We have experienced almost no real realization of the positive externalities of higher education for creation of a better society in the United States public opinion or policy area</a:t>
            </a:r>
            <a:r>
              <a:rPr lang="en-US" dirty="0"/>
              <a:t>. The policies of most of the states have not been supportive either.</a:t>
            </a:r>
          </a:p>
          <a:p>
            <a:r>
              <a:rPr lang="en-US" dirty="0"/>
              <a:t>The most important and shining star of private nonprofit colleges is the quality of experience of liberal arts education. </a:t>
            </a:r>
            <a:r>
              <a:rPr lang="en-US" b="1" dirty="0">
                <a:effectLst>
                  <a:outerShdw blurRad="38100" dist="38100" dir="2700000" algn="tl">
                    <a:srgbClr val="000000">
                      <a:alpha val="43137"/>
                    </a:srgbClr>
                  </a:outerShdw>
                </a:effectLst>
              </a:rPr>
              <a:t>This is the real source of our competitive advantage for now and for the years to come. </a:t>
            </a:r>
          </a:p>
        </p:txBody>
      </p:sp>
    </p:spTree>
    <p:extLst>
      <p:ext uri="{BB962C8B-B14F-4D97-AF65-F5344CB8AC3E}">
        <p14:creationId xmlns:p14="http://schemas.microsoft.com/office/powerpoint/2010/main" val="3729259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6B4A-5F89-4522-B523-636147CB46F1}"/>
              </a:ext>
            </a:extLst>
          </p:cNvPr>
          <p:cNvSpPr>
            <a:spLocks noGrp="1"/>
          </p:cNvSpPr>
          <p:nvPr>
            <p:ph type="title"/>
          </p:nvPr>
        </p:nvSpPr>
        <p:spPr>
          <a:xfrm>
            <a:off x="1165123" y="411830"/>
            <a:ext cx="10191135" cy="1180996"/>
          </a:xfrm>
        </p:spPr>
        <p:txBody>
          <a:bodyPr>
            <a:noAutofit/>
          </a:bodyPr>
          <a:lstStyle/>
          <a:p>
            <a:r>
              <a:rPr lang="en-US" sz="4000" b="1" dirty="0">
                <a:effectLst>
                  <a:outerShdw blurRad="38100" dist="38100" dir="2700000" algn="tl">
                    <a:srgbClr val="000000">
                      <a:alpha val="43137"/>
                    </a:srgbClr>
                  </a:outerShdw>
                </a:effectLst>
              </a:rPr>
              <a:t>Conclusion &amp; Discussion: </a:t>
            </a:r>
            <a:r>
              <a:rPr lang="en-US" sz="2800" b="1" i="1" dirty="0">
                <a:effectLst>
                  <a:outerShdw blurRad="38100" dist="38100" dir="2700000" algn="tl">
                    <a:srgbClr val="000000">
                      <a:alpha val="43137"/>
                    </a:srgbClr>
                  </a:outerShdw>
                </a:effectLst>
              </a:rPr>
              <a:t>How Can We Contribute Towards Creating a Cal Lutheran With a Distinct Face &amp; Place? </a:t>
            </a:r>
            <a:br>
              <a:rPr lang="en-US" sz="2800" b="1" i="1"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C1D19417-C002-4743-9F30-49928C4FC738}"/>
              </a:ext>
            </a:extLst>
          </p:cNvPr>
          <p:cNvSpPr>
            <a:spLocks noGrp="1"/>
          </p:cNvSpPr>
          <p:nvPr>
            <p:ph idx="1"/>
          </p:nvPr>
        </p:nvSpPr>
        <p:spPr>
          <a:xfrm>
            <a:off x="1371600" y="1592825"/>
            <a:ext cx="10191134" cy="5184059"/>
          </a:xfrm>
        </p:spPr>
        <p:txBody>
          <a:bodyPr>
            <a:normAutofit fontScale="92500" lnSpcReduction="10000"/>
          </a:bodyPr>
          <a:lstStyle/>
          <a:p>
            <a:pPr marL="0" indent="0">
              <a:buNone/>
            </a:pPr>
            <a:r>
              <a:rPr lang="en-US" sz="2600" b="1" dirty="0">
                <a:effectLst>
                  <a:outerShdw blurRad="38100" dist="38100" dir="2700000" algn="tl">
                    <a:srgbClr val="000000">
                      <a:alpha val="43137"/>
                    </a:srgbClr>
                  </a:outerShdw>
                </a:effectLst>
              </a:rPr>
              <a:t>Challenges:</a:t>
            </a:r>
            <a:r>
              <a:rPr lang="en-US" dirty="0"/>
              <a:t> </a:t>
            </a:r>
          </a:p>
          <a:p>
            <a:r>
              <a:rPr lang="en-US" dirty="0"/>
              <a:t>Near future presents great challenges through a gradual reduction in college age population, </a:t>
            </a:r>
          </a:p>
          <a:p>
            <a:r>
              <a:rPr lang="en-US" dirty="0"/>
              <a:t>Possible increase in funding for public academic institutions due to the crisis of student loans and its emergence as a political issue focused on solving an economic problem (reduction of student loans), </a:t>
            </a:r>
          </a:p>
          <a:p>
            <a:r>
              <a:rPr lang="en-US" dirty="0"/>
              <a:t>States cut funding significantly after the recession hit. The average state spent 16% less per student in 2017 than in 2008.</a:t>
            </a:r>
          </a:p>
          <a:p>
            <a:r>
              <a:rPr lang="en-US" dirty="0"/>
              <a:t>Pressures brought about by redefining higher education through closer link to the immediate and often uncertain needs of the labor market and the reassessment of the value of higher education by students and employers. </a:t>
            </a:r>
          </a:p>
          <a:p>
            <a:r>
              <a:rPr lang="en-US" dirty="0"/>
              <a:t>Between 1973 and 2015, average inflation-adjusted public college tuition has risen by 281%, while median household income has grown by only 13% and it will be hard to increase tuition based on its past trend when we are facing a possible reduction in demand from the domestic market. </a:t>
            </a:r>
          </a:p>
          <a:p>
            <a:r>
              <a:rPr lang="en-US" sz="2400" b="1" dirty="0"/>
              <a:t>Our success depends on creating an educational experience at Cal Lutheran that has real product differentiation with others around us.</a:t>
            </a:r>
            <a:endParaRPr lang="en-US" sz="3000" b="1" dirty="0">
              <a:solidFill>
                <a:srgbClr val="C00000"/>
              </a:solidFill>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4337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2F78-5E4F-42B5-848E-37498B94A42B}"/>
              </a:ext>
            </a:extLst>
          </p:cNvPr>
          <p:cNvSpPr>
            <a:spLocks noGrp="1"/>
          </p:cNvSpPr>
          <p:nvPr>
            <p:ph type="title"/>
          </p:nvPr>
        </p:nvSpPr>
        <p:spPr>
          <a:xfrm>
            <a:off x="1371600" y="685800"/>
            <a:ext cx="9601200" cy="1260987"/>
          </a:xfrm>
        </p:spPr>
        <p:txBody>
          <a:bodyPr>
            <a:normAutofit/>
          </a:bodyPr>
          <a:lstStyle/>
          <a:p>
            <a:r>
              <a:rPr lang="en-US" b="1" dirty="0">
                <a:effectLst>
                  <a:outerShdw blurRad="38100" dist="38100" dir="2700000" algn="tl">
                    <a:srgbClr val="000000">
                      <a:alpha val="43137"/>
                    </a:srgbClr>
                  </a:outerShdw>
                </a:effectLst>
              </a:rPr>
              <a:t>Conclusion &amp; Discussion: </a:t>
            </a:r>
            <a:r>
              <a:rPr lang="en-US" sz="3100" b="1" i="1" dirty="0">
                <a:effectLst>
                  <a:outerShdw blurRad="38100" dist="38100" dir="2700000" algn="tl">
                    <a:srgbClr val="000000">
                      <a:alpha val="43137"/>
                    </a:srgbClr>
                  </a:outerShdw>
                </a:effectLst>
              </a:rPr>
              <a:t>What Are the Mark of Distinctiveness of Cal Lutheran</a:t>
            </a:r>
            <a:endParaRPr lang="en-US" sz="3100" i="1" dirty="0"/>
          </a:p>
        </p:txBody>
      </p:sp>
      <p:sp>
        <p:nvSpPr>
          <p:cNvPr id="3" name="Content Placeholder 2">
            <a:extLst>
              <a:ext uri="{FF2B5EF4-FFF2-40B4-BE49-F238E27FC236}">
                <a16:creationId xmlns:a16="http://schemas.microsoft.com/office/drawing/2014/main" id="{E4FA66E0-A572-4AEA-8205-5E2E5EC980D1}"/>
              </a:ext>
            </a:extLst>
          </p:cNvPr>
          <p:cNvSpPr>
            <a:spLocks noGrp="1"/>
          </p:cNvSpPr>
          <p:nvPr>
            <p:ph sz="half" idx="1"/>
          </p:nvPr>
        </p:nvSpPr>
        <p:spPr>
          <a:xfrm>
            <a:off x="1371599" y="1946788"/>
            <a:ext cx="10449233" cy="4797890"/>
          </a:xfrm>
        </p:spPr>
        <p:txBody>
          <a:bodyPr>
            <a:normAutofit fontScale="92500" lnSpcReduction="10000"/>
          </a:bodyPr>
          <a:lstStyle/>
          <a:p>
            <a:r>
              <a:rPr lang="en-US" dirty="0"/>
              <a:t>The idea that liberal arts may not survive the 21</a:t>
            </a:r>
            <a:r>
              <a:rPr lang="en-US" baseline="30000" dirty="0"/>
              <a:t>st</a:t>
            </a:r>
            <a:r>
              <a:rPr lang="en-US" dirty="0"/>
              <a:t> Century is unfounded.</a:t>
            </a:r>
          </a:p>
          <a:p>
            <a:r>
              <a:rPr lang="en-US" dirty="0"/>
              <a:t>The important issue is how to strengthen it in order to meet the needs of humanity in the years and decades ahead.</a:t>
            </a:r>
          </a:p>
          <a:p>
            <a:r>
              <a:rPr lang="en-US" dirty="0"/>
              <a:t>We may not know the jobs of the suture but we may know far more than we think about the need of the future. </a:t>
            </a:r>
          </a:p>
          <a:p>
            <a:r>
              <a:rPr lang="en-US" dirty="0"/>
              <a:t>Having an eye on labor market and catering for its need is important but we should also consider that need of the labor market does not define the entire need of our society in its more complex human dimensions. </a:t>
            </a:r>
          </a:p>
          <a:p>
            <a:r>
              <a:rPr lang="en-US" dirty="0"/>
              <a:t>We need to think about the forces that will shape the future of humanities in its economic, social, and cultural dimensions and develop our educational programs accordingly.</a:t>
            </a:r>
          </a:p>
          <a:p>
            <a:r>
              <a:rPr lang="en-US" b="1" dirty="0"/>
              <a:t>We need to be mindful of our geography, diversity, protentional for becoming the thought leader in our region for upholding the values of humanities in every aspect of our educational philosophy, its planning and delivery.  </a:t>
            </a:r>
          </a:p>
          <a:p>
            <a:r>
              <a:rPr lang="en-US" b="1" dirty="0"/>
              <a:t>We may need to take some calculated risk from time to time and invest in areas with potential for return in longer term and not immediately. </a:t>
            </a:r>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825963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370F-E996-409D-8050-6D1751B80454}"/>
              </a:ext>
            </a:extLst>
          </p:cNvPr>
          <p:cNvSpPr>
            <a:spLocks noGrp="1"/>
          </p:cNvSpPr>
          <p:nvPr>
            <p:ph type="title"/>
          </p:nvPr>
        </p:nvSpPr>
        <p:spPr>
          <a:xfrm>
            <a:off x="1039447" y="685800"/>
            <a:ext cx="10363199" cy="1150374"/>
          </a:xfrm>
        </p:spPr>
        <p:txBody>
          <a:bodyPr/>
          <a:lstStyle/>
          <a:p>
            <a:r>
              <a:rPr lang="en-US" b="1" dirty="0">
                <a:effectLst>
                  <a:outerShdw blurRad="38100" dist="38100" dir="2700000" algn="tl">
                    <a:srgbClr val="000000">
                      <a:alpha val="43137"/>
                    </a:srgbClr>
                  </a:outerShdw>
                </a:effectLst>
              </a:rPr>
              <a:t>Conclusion &amp; Discussion: </a:t>
            </a:r>
            <a:r>
              <a:rPr lang="en-US" sz="2800" b="1" i="1" dirty="0">
                <a:effectLst>
                  <a:outerShdw blurRad="38100" dist="38100" dir="2700000" algn="tl">
                    <a:srgbClr val="000000">
                      <a:alpha val="43137"/>
                    </a:srgbClr>
                  </a:outerShdw>
                </a:effectLst>
              </a:rPr>
              <a:t>What Are the Mark of Distinctiveness of Cal Lutheran</a:t>
            </a:r>
            <a:r>
              <a:rPr lang="en-US" sz="2800" b="1" dirty="0">
                <a:effectLst>
                  <a:outerShdw blurRad="38100" dist="38100" dir="2700000" algn="tl">
                    <a:srgbClr val="000000">
                      <a:alpha val="43137"/>
                    </a:srgbClr>
                  </a:outerShdw>
                </a:effectLst>
              </a:rPr>
              <a:t> </a:t>
            </a:r>
            <a:endParaRPr lang="en-US" sz="2800" dirty="0"/>
          </a:p>
        </p:txBody>
      </p:sp>
      <p:sp>
        <p:nvSpPr>
          <p:cNvPr id="3" name="Content Placeholder 2">
            <a:extLst>
              <a:ext uri="{FF2B5EF4-FFF2-40B4-BE49-F238E27FC236}">
                <a16:creationId xmlns:a16="http://schemas.microsoft.com/office/drawing/2014/main" id="{5A3E9AB0-9B53-458C-9A8E-6C96DED15060}"/>
              </a:ext>
            </a:extLst>
          </p:cNvPr>
          <p:cNvSpPr>
            <a:spLocks noGrp="1"/>
          </p:cNvSpPr>
          <p:nvPr>
            <p:ph sz="half" idx="1"/>
          </p:nvPr>
        </p:nvSpPr>
        <p:spPr>
          <a:xfrm>
            <a:off x="1039447" y="1887794"/>
            <a:ext cx="10641276" cy="5122606"/>
          </a:xfrm>
        </p:spPr>
        <p:txBody>
          <a:bodyPr>
            <a:normAutofit lnSpcReduction="10000"/>
          </a:bodyPr>
          <a:lstStyle/>
          <a:p>
            <a:pPr marL="0" indent="0">
              <a:buNone/>
            </a:pPr>
            <a:r>
              <a:rPr lang="en-US" sz="2400" b="1" dirty="0">
                <a:effectLst>
                  <a:outerShdw blurRad="38100" dist="38100" dir="2700000" algn="tl">
                    <a:srgbClr val="000000">
                      <a:alpha val="43137"/>
                    </a:srgbClr>
                  </a:outerShdw>
                </a:effectLst>
              </a:rPr>
              <a:t>Taking Advantage of Creating a Clear Vision For Who We Are at Cal Lutheran</a:t>
            </a:r>
          </a:p>
          <a:p>
            <a:r>
              <a:rPr lang="en-US" dirty="0"/>
              <a:t>Seeing Higher Education in the context of a global society.</a:t>
            </a:r>
          </a:p>
          <a:p>
            <a:r>
              <a:rPr lang="en-US" dirty="0"/>
              <a:t>Become a regional leader in creation of programs and curricular that are attractive for both our own national and international students.</a:t>
            </a:r>
          </a:p>
          <a:p>
            <a:r>
              <a:rPr lang="en-US" dirty="0"/>
              <a:t>Develop area studies which has a meaningful understanding of our own society and the world in the next two decades and beyond.</a:t>
            </a:r>
          </a:p>
          <a:p>
            <a:r>
              <a:rPr lang="en-US" dirty="0"/>
              <a:t>Develop a much bigger program for partnership with other international, national, state and also where relevant regional universities.</a:t>
            </a:r>
          </a:p>
          <a:p>
            <a:r>
              <a:rPr lang="en-US" dirty="0"/>
              <a:t>Building capacity for encouraging studies abroad (even requiring it in some programs if possible)</a:t>
            </a:r>
          </a:p>
          <a:p>
            <a:r>
              <a:rPr lang="en-US" dirty="0"/>
              <a:t>Establishing regional studies in collaboration with other universities on issues that benefit partnering regions or nations. </a:t>
            </a:r>
          </a:p>
          <a:p>
            <a:r>
              <a:rPr lang="en-US" dirty="0"/>
              <a:t>Fundraising for particular academic programs in terms of strengthen the existing  programs and centers or establishing new ones.</a:t>
            </a:r>
          </a:p>
          <a:p>
            <a:endParaRPr lang="en-US" dirty="0"/>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383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5A95-0333-4B07-BBD8-88CCC375AC18}"/>
              </a:ext>
            </a:extLst>
          </p:cNvPr>
          <p:cNvSpPr>
            <a:spLocks noGrp="1"/>
          </p:cNvSpPr>
          <p:nvPr>
            <p:ph type="title"/>
          </p:nvPr>
        </p:nvSpPr>
        <p:spPr>
          <a:xfrm>
            <a:off x="1371600" y="685800"/>
            <a:ext cx="9601200" cy="1039761"/>
          </a:xfrm>
        </p:spPr>
        <p:txBody>
          <a:bodyPr>
            <a:normAutofit/>
          </a:bodyPr>
          <a:lstStyle/>
          <a:p>
            <a:r>
              <a:rPr lang="en-US" sz="5400" b="1" dirty="0">
                <a:effectLst>
                  <a:outerShdw blurRad="38100" dist="38100" dir="2700000" algn="tl">
                    <a:srgbClr val="000000">
                      <a:alpha val="43137"/>
                    </a:srgbClr>
                  </a:outerShdw>
                </a:effectLst>
              </a:rPr>
              <a:t>The End</a:t>
            </a:r>
          </a:p>
        </p:txBody>
      </p:sp>
      <p:sp>
        <p:nvSpPr>
          <p:cNvPr id="3" name="Content Placeholder 2">
            <a:extLst>
              <a:ext uri="{FF2B5EF4-FFF2-40B4-BE49-F238E27FC236}">
                <a16:creationId xmlns:a16="http://schemas.microsoft.com/office/drawing/2014/main" id="{3648D56D-9C6E-4A71-B2A7-6A70DDF964C6}"/>
              </a:ext>
            </a:extLst>
          </p:cNvPr>
          <p:cNvSpPr>
            <a:spLocks noGrp="1"/>
          </p:cNvSpPr>
          <p:nvPr>
            <p:ph sz="half" idx="1"/>
          </p:nvPr>
        </p:nvSpPr>
        <p:spPr>
          <a:xfrm>
            <a:off x="1371599" y="1600200"/>
            <a:ext cx="10021529" cy="4571999"/>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600" b="1" dirty="0">
                <a:effectLst>
                  <a:outerShdw blurRad="38100" dist="38100" dir="2700000" algn="tl">
                    <a:srgbClr val="000000">
                      <a:alpha val="43137"/>
                    </a:srgbClr>
                  </a:outerShdw>
                </a:effectLst>
              </a:rPr>
              <a:t>Q &amp; A</a:t>
            </a:r>
          </a:p>
        </p:txBody>
      </p:sp>
    </p:spTree>
    <p:extLst>
      <p:ext uri="{BB962C8B-B14F-4D97-AF65-F5344CB8AC3E}">
        <p14:creationId xmlns:p14="http://schemas.microsoft.com/office/powerpoint/2010/main" val="185066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A5EA-AB01-44D9-8E7D-61B6A7AE1169}"/>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Important Demographic Trends</a:t>
            </a:r>
            <a:endParaRPr lang="en-US" dirty="0"/>
          </a:p>
        </p:txBody>
      </p:sp>
      <p:graphicFrame>
        <p:nvGraphicFramePr>
          <p:cNvPr id="4" name="Content Placeholder 3">
            <a:extLst>
              <a:ext uri="{FF2B5EF4-FFF2-40B4-BE49-F238E27FC236}">
                <a16:creationId xmlns:a16="http://schemas.microsoft.com/office/drawing/2014/main" id="{97840D98-2EF3-478F-B0DF-A288117D573A}"/>
              </a:ext>
            </a:extLst>
          </p:cNvPr>
          <p:cNvGraphicFramePr>
            <a:graphicFrameLocks noGrp="1"/>
          </p:cNvGraphicFramePr>
          <p:nvPr>
            <p:ph sz="half" idx="1"/>
            <p:extLst>
              <p:ext uri="{D42A27DB-BD31-4B8C-83A1-F6EECF244321}">
                <p14:modId xmlns:p14="http://schemas.microsoft.com/office/powerpoint/2010/main" val="1909595774"/>
              </p:ext>
            </p:extLst>
          </p:nvPr>
        </p:nvGraphicFramePr>
        <p:xfrm>
          <a:off x="1371600" y="1452716"/>
          <a:ext cx="8716296" cy="5405284"/>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8E6BCCA2-1282-4637-9C5E-416A9E0F6D87}"/>
              </a:ext>
            </a:extLst>
          </p:cNvPr>
          <p:cNvSpPr>
            <a:spLocks noGrp="1"/>
          </p:cNvSpPr>
          <p:nvPr>
            <p:ph sz="half" idx="2"/>
          </p:nvPr>
        </p:nvSpPr>
        <p:spPr>
          <a:xfrm>
            <a:off x="9896168" y="1452716"/>
            <a:ext cx="2079521" cy="5235678"/>
          </a:xfrm>
        </p:spPr>
        <p:txBody>
          <a:bodyPr>
            <a:normAutofit lnSpcReduction="10000"/>
          </a:bodyPr>
          <a:lstStyle/>
          <a:p>
            <a:r>
              <a:rPr lang="en-US" dirty="0"/>
              <a:t>A similar trend can be seen in the State of California.</a:t>
            </a:r>
          </a:p>
          <a:p>
            <a:r>
              <a:rPr lang="en-US" dirty="0"/>
              <a:t>It is unusual to gain more older population while the downward trend in younger population is comparatively lower. Nonetheless the trends are similar.</a:t>
            </a:r>
          </a:p>
          <a:p>
            <a:endParaRPr lang="en-US" dirty="0"/>
          </a:p>
        </p:txBody>
      </p:sp>
    </p:spTree>
    <p:extLst>
      <p:ext uri="{BB962C8B-B14F-4D97-AF65-F5344CB8AC3E}">
        <p14:creationId xmlns:p14="http://schemas.microsoft.com/office/powerpoint/2010/main" val="360235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766800" y="6469199"/>
            <a:ext cx="208800" cy="38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New shape"/>
          <p:cNvSpPr/>
          <p:nvPr/>
        </p:nvSpPr>
        <p:spPr>
          <a:xfrm>
            <a:off x="1207566" y="115200"/>
            <a:ext cx="9667512" cy="87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rmAutofit fontScale="97500"/>
          </a:bodyPr>
          <a:lstStyle/>
          <a:p>
            <a:pPr>
              <a:lnSpc>
                <a:spcPct val="100000"/>
              </a:lnSpc>
            </a:pPr>
            <a:r>
              <a:rPr sz="2400" b="1" dirty="0">
                <a:solidFill>
                  <a:schemeClr val="tx1"/>
                </a:solidFill>
                <a:effectLst>
                  <a:outerShdw blurRad="38100" dist="38100" dir="2700000" algn="tl">
                    <a:srgbClr val="000000">
                      <a:alpha val="43137"/>
                    </a:srgbClr>
                  </a:outerShdw>
                </a:effectLst>
              </a:rPr>
              <a:t>Share of first year college students in the United States who enrolled in the state were they lived in Fall 2016</a:t>
            </a:r>
          </a:p>
        </p:txBody>
      </p:sp>
      <p:sp>
        <p:nvSpPr>
          <p:cNvPr id="4" name="New shape"/>
          <p:cNvSpPr/>
          <p:nvPr/>
        </p:nvSpPr>
        <p:spPr>
          <a:xfrm>
            <a:off x="1044000" y="6181696"/>
            <a:ext cx="8280000" cy="409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l"/>
            <a:r>
              <a:rPr lang="en-US" sz="1200" dirty="0">
                <a:solidFill>
                  <a:srgbClr val="555555"/>
                </a:solidFill>
                <a:latin typeface="Arial" pitchFamily="34" charset="0"/>
              </a:rPr>
              <a:t>Source: </a:t>
            </a:r>
            <a:r>
              <a:rPr sz="1200" dirty="0">
                <a:solidFill>
                  <a:srgbClr val="555555"/>
                </a:solidFill>
                <a:latin typeface="Arial" pitchFamily="34" charset="0"/>
              </a:rPr>
              <a:t>Further information regarding this statistic can be found on</a:t>
            </a:r>
            <a:r>
              <a:rPr lang="en-US" sz="1200" dirty="0">
                <a:solidFill>
                  <a:srgbClr val="555555"/>
                </a:solidFill>
                <a:latin typeface="Arial" pitchFamily="34" charset="0"/>
              </a:rPr>
              <a:t> College Board, Trends in Educational Series,2018</a:t>
            </a:r>
            <a:r>
              <a:rPr sz="1200" dirty="0">
                <a:solidFill>
                  <a:srgbClr val="555555"/>
                </a:solidFill>
                <a:latin typeface="Arial" pitchFamily="34" charset="0"/>
              </a:rPr>
              <a:t>.</a:t>
            </a:r>
          </a:p>
          <a:p>
            <a:pPr algn="l"/>
            <a:r>
              <a:rPr lang="en-US" sz="1200" dirty="0">
                <a:solidFill>
                  <a:srgbClr val="555555"/>
                </a:solidFill>
                <a:latin typeface="Arial" pitchFamily="34" charset="0"/>
              </a:rPr>
              <a:t>Also Check out Statista</a:t>
            </a:r>
            <a:r>
              <a:rPr lang="en-US" sz="1200" b="1" dirty="0">
                <a:solidFill>
                  <a:srgbClr val="555555"/>
                </a:solidFill>
                <a:latin typeface="Arial" pitchFamily="34" charset="0"/>
              </a:rPr>
              <a:t>:</a:t>
            </a:r>
            <a:r>
              <a:rPr sz="1200" dirty="0">
                <a:solidFill>
                  <a:srgbClr val="555555"/>
                </a:solidFill>
                <a:latin typeface="Arial" pitchFamily="34" charset="0"/>
              </a:rPr>
              <a:t> </a:t>
            </a:r>
            <a:r>
              <a:rPr sz="1200" dirty="0">
                <a:solidFill>
                  <a:srgbClr val="555555"/>
                </a:solidFill>
                <a:latin typeface="Arial" pitchFamily="34" charset="0"/>
                <a:hlinkClick r:id="rId4"/>
              </a:rPr>
              <a:t>ID 236069</a:t>
            </a:r>
          </a:p>
        </p:txBody>
      </p:sp>
      <p:graphicFrame>
        <p:nvGraphicFramePr>
          <p:cNvPr id="5" name="ChartObject"/>
          <p:cNvGraphicFramePr/>
          <p:nvPr>
            <p:extLst>
              <p:ext uri="{D42A27DB-BD31-4B8C-83A1-F6EECF244321}">
                <p14:modId xmlns:p14="http://schemas.microsoft.com/office/powerpoint/2010/main" val="454304615"/>
              </p:ext>
            </p:extLst>
          </p:nvPr>
        </p:nvGraphicFramePr>
        <p:xfrm>
          <a:off x="1207563" y="2121966"/>
          <a:ext cx="8811760" cy="3770015"/>
        </p:xfrm>
        <a:graphic>
          <a:graphicData uri="http://schemas.openxmlformats.org/drawingml/2006/chart">
            <c:chart xmlns:c="http://schemas.openxmlformats.org/drawingml/2006/chart" xmlns:r="http://schemas.openxmlformats.org/officeDocument/2006/relationships" r:id="rId5"/>
          </a:graphicData>
        </a:graphic>
      </p:graphicFrame>
      <p:sp>
        <p:nvSpPr>
          <p:cNvPr id="8"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r>
              <a:rPr sz="1000" dirty="0">
                <a:solidFill>
                  <a:srgbClr val="FFFFFF"/>
                </a:solidFill>
                <a:latin typeface="Arial" pitchFamily="34" charset="0"/>
              </a:rPr>
              <a:t>5</a:t>
            </a:r>
          </a:p>
        </p:txBody>
      </p:sp>
      <p:sp>
        <p:nvSpPr>
          <p:cNvPr id="26" name="Content Placeholder 25">
            <a:extLst>
              <a:ext uri="{FF2B5EF4-FFF2-40B4-BE49-F238E27FC236}">
                <a16:creationId xmlns:a16="http://schemas.microsoft.com/office/drawing/2014/main" id="{E19E0FE6-5CA4-4A60-AD78-E89C7F5DAA31}"/>
              </a:ext>
            </a:extLst>
          </p:cNvPr>
          <p:cNvSpPr>
            <a:spLocks noGrp="1"/>
          </p:cNvSpPr>
          <p:nvPr>
            <p:ph sz="half" idx="1"/>
          </p:nvPr>
        </p:nvSpPr>
        <p:spPr>
          <a:xfrm>
            <a:off x="1371597" y="1361130"/>
            <a:ext cx="8533239" cy="4795365"/>
          </a:xfrm>
        </p:spPr>
        <p:txBody>
          <a:bodyPr>
            <a:normAutofit fontScale="85000" lnSpcReduction="20000"/>
          </a:bodyPr>
          <a:lstStyle/>
          <a:p>
            <a:pPr marL="0" indent="0">
              <a:buNone/>
            </a:pPr>
            <a:r>
              <a:rPr lang="en-US" b="1" dirty="0"/>
              <a:t>Inflow and Outflow of Students From Their Own State</a:t>
            </a:r>
          </a:p>
        </p:txBody>
      </p:sp>
      <p:sp>
        <p:nvSpPr>
          <p:cNvPr id="27" name="Content Placeholder 26">
            <a:extLst>
              <a:ext uri="{FF2B5EF4-FFF2-40B4-BE49-F238E27FC236}">
                <a16:creationId xmlns:a16="http://schemas.microsoft.com/office/drawing/2014/main" id="{FED5420A-A140-48F9-AF43-73C33BAF076D}"/>
              </a:ext>
            </a:extLst>
          </p:cNvPr>
          <p:cNvSpPr>
            <a:spLocks noGrp="1"/>
          </p:cNvSpPr>
          <p:nvPr>
            <p:ph sz="half" idx="2"/>
          </p:nvPr>
        </p:nvSpPr>
        <p:spPr>
          <a:xfrm>
            <a:off x="9904836" y="1312269"/>
            <a:ext cx="2287163" cy="5039669"/>
          </a:xfrm>
        </p:spPr>
        <p:txBody>
          <a:bodyPr>
            <a:normAutofit fontScale="85000" lnSpcReduction="20000"/>
          </a:bodyPr>
          <a:lstStyle/>
          <a:p>
            <a:r>
              <a:rPr lang="en-US" dirty="0"/>
              <a:t>Nearly 90% of first- year Californian college students stay in their own state when they decide to go to college.</a:t>
            </a:r>
          </a:p>
          <a:p>
            <a:r>
              <a:rPr lang="en-US" dirty="0"/>
              <a:t>This makes demographics of California more relevant in projection of college enrollment within California.</a:t>
            </a:r>
          </a:p>
          <a:p>
            <a:r>
              <a:rPr lang="en-US" dirty="0"/>
              <a:t>Paying attention to the change of demographics of California becomes an even more important issue for projection of college enrolment in the years ahead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7FD7-99BD-4E6C-BF19-202EA1DFC36D}"/>
              </a:ext>
            </a:extLst>
          </p:cNvPr>
          <p:cNvSpPr>
            <a:spLocks noGrp="1"/>
          </p:cNvSpPr>
          <p:nvPr>
            <p:ph type="title"/>
          </p:nvPr>
        </p:nvSpPr>
        <p:spPr>
          <a:xfrm>
            <a:off x="1371989" y="251285"/>
            <a:ext cx="9601200" cy="1298309"/>
          </a:xfrm>
        </p:spPr>
        <p:txBody>
          <a:bodyPr>
            <a:normAutofit/>
          </a:bodyPr>
          <a:lstStyle/>
          <a:p>
            <a:r>
              <a:rPr lang="en-US" b="1" dirty="0">
                <a:effectLst>
                  <a:outerShdw blurRad="38100" dist="38100" dir="2700000" algn="tl">
                    <a:srgbClr val="000000">
                      <a:alpha val="43137"/>
                    </a:srgbClr>
                  </a:outerShdw>
                </a:effectLst>
              </a:rPr>
              <a:t>Past and Future Trends in College Enrollment </a:t>
            </a:r>
          </a:p>
        </p:txBody>
      </p:sp>
      <p:graphicFrame>
        <p:nvGraphicFramePr>
          <p:cNvPr id="4" name="Content Placeholder 3">
            <a:extLst>
              <a:ext uri="{FF2B5EF4-FFF2-40B4-BE49-F238E27FC236}">
                <a16:creationId xmlns:a16="http://schemas.microsoft.com/office/drawing/2014/main" id="{00000000-0008-0000-0100-000005000000}"/>
              </a:ext>
            </a:extLst>
          </p:cNvPr>
          <p:cNvGraphicFramePr>
            <a:graphicFrameLocks noGrp="1"/>
          </p:cNvGraphicFramePr>
          <p:nvPr>
            <p:ph sz="half" idx="1"/>
            <p:extLst>
              <p:ext uri="{D42A27DB-BD31-4B8C-83A1-F6EECF244321}">
                <p14:modId xmlns:p14="http://schemas.microsoft.com/office/powerpoint/2010/main" val="435019007"/>
              </p:ext>
            </p:extLst>
          </p:nvPr>
        </p:nvGraphicFramePr>
        <p:xfrm>
          <a:off x="862779" y="1565356"/>
          <a:ext cx="9350479" cy="447887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413670D4-14D5-4C87-92F8-307D0523C2EF}"/>
              </a:ext>
            </a:extLst>
          </p:cNvPr>
          <p:cNvSpPr>
            <a:spLocks noGrp="1"/>
          </p:cNvSpPr>
          <p:nvPr>
            <p:ph sz="half" idx="2"/>
          </p:nvPr>
        </p:nvSpPr>
        <p:spPr>
          <a:xfrm>
            <a:off x="10146890" y="1423951"/>
            <a:ext cx="2045109" cy="4914028"/>
          </a:xfrm>
        </p:spPr>
        <p:txBody>
          <a:bodyPr>
            <a:normAutofit fontScale="85000" lnSpcReduction="10000"/>
          </a:bodyPr>
          <a:lstStyle/>
          <a:p>
            <a:r>
              <a:rPr lang="en-US" dirty="0"/>
              <a:t>Public sector accounts for almost 3/4</a:t>
            </a:r>
            <a:r>
              <a:rPr lang="en-US" baseline="30000" dirty="0"/>
              <a:t>th</a:t>
            </a:r>
            <a:r>
              <a:rPr lang="en-US" dirty="0"/>
              <a:t> of the share of the market.</a:t>
            </a:r>
          </a:p>
          <a:p>
            <a:r>
              <a:rPr lang="en-US" dirty="0"/>
              <a:t>Its contribution increased remarkably from 1970’s to the turn of the century. From 2000 onward share of the public sector declined. </a:t>
            </a:r>
          </a:p>
          <a:p>
            <a:r>
              <a:rPr lang="en-US" dirty="0"/>
              <a:t>The opposite trend is true about the share of private colleges. </a:t>
            </a:r>
          </a:p>
        </p:txBody>
      </p:sp>
      <p:sp>
        <p:nvSpPr>
          <p:cNvPr id="5" name="Rectangle 4">
            <a:extLst>
              <a:ext uri="{FF2B5EF4-FFF2-40B4-BE49-F238E27FC236}">
                <a16:creationId xmlns:a16="http://schemas.microsoft.com/office/drawing/2014/main" id="{08F34F69-CF5B-4A55-A4F9-BAF926A1AE3F}"/>
              </a:ext>
            </a:extLst>
          </p:cNvPr>
          <p:cNvSpPr/>
          <p:nvPr/>
        </p:nvSpPr>
        <p:spPr>
          <a:xfrm>
            <a:off x="1516185" y="6205415"/>
            <a:ext cx="8697073" cy="607539"/>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Source:</a:t>
            </a:r>
            <a:r>
              <a:rPr lang="en-US" sz="1600" dirty="0">
                <a:latin typeface="Calibri" panose="020F0502020204030204" pitchFamily="34" charset="0"/>
                <a:ea typeface="Calibri" panose="020F0502020204030204" pitchFamily="34" charset="0"/>
                <a:cs typeface="Times New Roman" panose="02020603050405020304" pitchFamily="18" charset="0"/>
              </a:rPr>
              <a:t> National Center for Education </a:t>
            </a:r>
            <a:r>
              <a:rPr lang="en-US" sz="1600" b="1" dirty="0">
                <a:latin typeface="Calibri" panose="020F0502020204030204" pitchFamily="34" charset="0"/>
                <a:ea typeface="Calibri" panose="020F0502020204030204" pitchFamily="34" charset="0"/>
                <a:cs typeface="Times New Roman" panose="02020603050405020304" pitchFamily="18" charset="0"/>
              </a:rPr>
              <a:t>Statistics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https://nces.ed.gov/programs/digest/d18/tables/dt18_303.10.asp</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39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1C1E-C390-4E9C-9201-22AB8F2789C0}"/>
              </a:ext>
            </a:extLst>
          </p:cNvPr>
          <p:cNvSpPr>
            <a:spLocks noGrp="1"/>
          </p:cNvSpPr>
          <p:nvPr>
            <p:ph type="title"/>
          </p:nvPr>
        </p:nvSpPr>
        <p:spPr>
          <a:xfrm>
            <a:off x="1371600" y="307128"/>
            <a:ext cx="9601200" cy="1486772"/>
          </a:xfrm>
        </p:spPr>
        <p:txBody>
          <a:bodyPr/>
          <a:lstStyle/>
          <a:p>
            <a:r>
              <a:rPr lang="en-US" b="1" dirty="0">
                <a:effectLst>
                  <a:outerShdw blurRad="38100" dist="38100" dir="2700000" algn="tl">
                    <a:srgbClr val="000000">
                      <a:alpha val="43137"/>
                    </a:srgbClr>
                  </a:outerShdw>
                </a:effectLst>
              </a:rPr>
              <a:t>Growth of Public and Private Colleges in the Next Decade </a:t>
            </a:r>
          </a:p>
        </p:txBody>
      </p:sp>
      <p:graphicFrame>
        <p:nvGraphicFramePr>
          <p:cNvPr id="4" name="Content Placeholder 3">
            <a:extLst>
              <a:ext uri="{FF2B5EF4-FFF2-40B4-BE49-F238E27FC236}">
                <a16:creationId xmlns:a16="http://schemas.microsoft.com/office/drawing/2014/main" id="{00000000-0008-0000-0500-000002000000}"/>
              </a:ext>
            </a:extLst>
          </p:cNvPr>
          <p:cNvGraphicFramePr>
            <a:graphicFrameLocks noGrp="1"/>
          </p:cNvGraphicFramePr>
          <p:nvPr>
            <p:ph idx="1"/>
            <p:extLst>
              <p:ext uri="{D42A27DB-BD31-4B8C-83A1-F6EECF244321}">
                <p14:modId xmlns:p14="http://schemas.microsoft.com/office/powerpoint/2010/main" val="217684480"/>
              </p:ext>
            </p:extLst>
          </p:nvPr>
        </p:nvGraphicFramePr>
        <p:xfrm>
          <a:off x="1371600" y="2422112"/>
          <a:ext cx="4943231" cy="3445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828503676"/>
              </p:ext>
            </p:extLst>
          </p:nvPr>
        </p:nvGraphicFramePr>
        <p:xfrm>
          <a:off x="6596244" y="2422112"/>
          <a:ext cx="4812814" cy="344528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BFEFF913-F8D1-4728-BC94-6EA8B2FD8C96}"/>
              </a:ext>
            </a:extLst>
          </p:cNvPr>
          <p:cNvSpPr/>
          <p:nvPr/>
        </p:nvSpPr>
        <p:spPr>
          <a:xfrm>
            <a:off x="1563329" y="6044234"/>
            <a:ext cx="9409471" cy="607539"/>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Source:</a:t>
            </a:r>
            <a:r>
              <a:rPr lang="en-US" sz="1600" dirty="0">
                <a:latin typeface="Calibri" panose="020F0502020204030204" pitchFamily="34" charset="0"/>
                <a:ea typeface="Calibri" panose="020F0502020204030204" pitchFamily="34" charset="0"/>
                <a:cs typeface="Times New Roman" panose="02020603050405020304" pitchFamily="18" charset="0"/>
              </a:rPr>
              <a:t> National Center for Education </a:t>
            </a:r>
            <a:r>
              <a:rPr lang="en-US" sz="1600" b="1" dirty="0">
                <a:latin typeface="Calibri" panose="020F0502020204030204" pitchFamily="34" charset="0"/>
                <a:ea typeface="Calibri" panose="020F0502020204030204" pitchFamily="34" charset="0"/>
                <a:cs typeface="Times New Roman" panose="02020603050405020304" pitchFamily="18" charset="0"/>
              </a:rPr>
              <a:t>Statistics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https://nces.ed.gov/programs/digest/d18/tables/dt18_303.10.asp</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60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1AB5-C57D-4166-93A9-8C3816A6E7CA}"/>
              </a:ext>
            </a:extLst>
          </p:cNvPr>
          <p:cNvSpPr>
            <a:spLocks noGrp="1"/>
          </p:cNvSpPr>
          <p:nvPr>
            <p:ph type="title"/>
          </p:nvPr>
        </p:nvSpPr>
        <p:spPr>
          <a:xfrm>
            <a:off x="1371600" y="692780"/>
            <a:ext cx="9719863" cy="828893"/>
          </a:xfrm>
        </p:spPr>
        <p:txBody>
          <a:bodyPr>
            <a:normAutofit fontScale="90000"/>
          </a:bodyPr>
          <a:lstStyle/>
          <a:p>
            <a:r>
              <a:rPr lang="en-US" b="1" dirty="0">
                <a:effectLst>
                  <a:outerShdw blurRad="38100" dist="38100" dir="2700000" algn="tl">
                    <a:srgbClr val="000000">
                      <a:alpha val="43137"/>
                    </a:srgbClr>
                  </a:outerShdw>
                </a:effectLst>
              </a:rPr>
              <a:t>The Rise and the Fall of For-Profit Colleges  </a:t>
            </a:r>
          </a:p>
        </p:txBody>
      </p:sp>
      <p:graphicFrame>
        <p:nvGraphicFramePr>
          <p:cNvPr id="4" name="Content Placeholder 3">
            <a:extLst>
              <a:ext uri="{FF2B5EF4-FFF2-40B4-BE49-F238E27FC236}">
                <a16:creationId xmlns:a16="http://schemas.microsoft.com/office/drawing/2014/main" id="{00000000-0008-0000-0400-000002000000}"/>
              </a:ext>
            </a:extLst>
          </p:cNvPr>
          <p:cNvGraphicFramePr>
            <a:graphicFrameLocks noGrp="1"/>
          </p:cNvGraphicFramePr>
          <p:nvPr>
            <p:ph sz="half" idx="2"/>
            <p:extLst>
              <p:ext uri="{D42A27DB-BD31-4B8C-83A1-F6EECF244321}">
                <p14:modId xmlns:p14="http://schemas.microsoft.com/office/powerpoint/2010/main" val="3220794677"/>
              </p:ext>
            </p:extLst>
          </p:nvPr>
        </p:nvGraphicFramePr>
        <p:xfrm>
          <a:off x="1371599" y="1647316"/>
          <a:ext cx="8303343" cy="4396918"/>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C78E4D4B-BE6E-4730-AA07-FB01F2A82CCC}"/>
              </a:ext>
            </a:extLst>
          </p:cNvPr>
          <p:cNvSpPr>
            <a:spLocks noGrp="1"/>
          </p:cNvSpPr>
          <p:nvPr>
            <p:ph sz="quarter" idx="4"/>
          </p:nvPr>
        </p:nvSpPr>
        <p:spPr>
          <a:xfrm>
            <a:off x="9792930" y="1521674"/>
            <a:ext cx="2330243" cy="5066696"/>
          </a:xfrm>
        </p:spPr>
        <p:txBody>
          <a:bodyPr>
            <a:normAutofit fontScale="62500" lnSpcReduction="20000"/>
          </a:bodyPr>
          <a:lstStyle/>
          <a:p>
            <a:r>
              <a:rPr lang="en-US" sz="2300" dirty="0"/>
              <a:t>For profit colleges grew at a significant rate compared with nonprofit colleges in 21</a:t>
            </a:r>
            <a:r>
              <a:rPr lang="en-US" sz="2300" baseline="30000" dirty="0"/>
              <a:t>st</a:t>
            </a:r>
            <a:r>
              <a:rPr lang="en-US" sz="2300" dirty="0"/>
              <a:t> century and reached its peak by 2010</a:t>
            </a:r>
          </a:p>
          <a:p>
            <a:r>
              <a:rPr lang="en-US" sz="2300" dirty="0"/>
              <a:t>The rate declined sharply and consistently since.</a:t>
            </a:r>
          </a:p>
          <a:p>
            <a:r>
              <a:rPr lang="en-US" sz="2300" dirty="0"/>
              <a:t>For-profit colleges are  unlikely to make a big comeback in the near future but they remain as a wildcard based on change of technology of higher education and its cost of production and method of  delivery. </a:t>
            </a:r>
          </a:p>
          <a:p>
            <a:r>
              <a:rPr lang="en-US" sz="2300" dirty="0"/>
              <a:t>It is not a good substitute for liberal arts education, if liberal arts education preserves and build on its positive characteristics and attributes.</a:t>
            </a:r>
          </a:p>
          <a:p>
            <a:endParaRPr lang="en-US" dirty="0"/>
          </a:p>
          <a:p>
            <a:pPr marL="0" indent="0">
              <a:buNone/>
            </a:pPr>
            <a:endParaRPr lang="en-US" dirty="0"/>
          </a:p>
        </p:txBody>
      </p:sp>
      <p:sp>
        <p:nvSpPr>
          <p:cNvPr id="5" name="Rectangle 4">
            <a:extLst>
              <a:ext uri="{FF2B5EF4-FFF2-40B4-BE49-F238E27FC236}">
                <a16:creationId xmlns:a16="http://schemas.microsoft.com/office/drawing/2014/main" id="{201DDC95-9F9A-447A-B804-69B1B6A1F34B}"/>
              </a:ext>
            </a:extLst>
          </p:cNvPr>
          <p:cNvSpPr/>
          <p:nvPr/>
        </p:nvSpPr>
        <p:spPr>
          <a:xfrm>
            <a:off x="1489587" y="6044234"/>
            <a:ext cx="8723671" cy="607539"/>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Source:</a:t>
            </a:r>
            <a:r>
              <a:rPr lang="en-US" sz="1600" dirty="0">
                <a:latin typeface="Calibri" panose="020F0502020204030204" pitchFamily="34" charset="0"/>
                <a:ea typeface="Calibri" panose="020F0502020204030204" pitchFamily="34" charset="0"/>
                <a:cs typeface="Times New Roman" panose="02020603050405020304" pitchFamily="18" charset="0"/>
              </a:rPr>
              <a:t> National Center for Education </a:t>
            </a:r>
            <a:r>
              <a:rPr lang="en-US" sz="1600" b="1" dirty="0">
                <a:latin typeface="Calibri" panose="020F0502020204030204" pitchFamily="34" charset="0"/>
                <a:ea typeface="Calibri" panose="020F0502020204030204" pitchFamily="34" charset="0"/>
                <a:cs typeface="Times New Roman" panose="02020603050405020304" pitchFamily="18" charset="0"/>
              </a:rPr>
              <a:t>Statistics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https://nces.ed.gov/programs/digest/d18/tables/dt18_303.10.asp</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07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3F59-4F61-4583-81D3-0797E7EFC0FC}"/>
              </a:ext>
            </a:extLst>
          </p:cNvPr>
          <p:cNvSpPr>
            <a:spLocks noGrp="1"/>
          </p:cNvSpPr>
          <p:nvPr>
            <p:ph type="title"/>
          </p:nvPr>
        </p:nvSpPr>
        <p:spPr>
          <a:xfrm>
            <a:off x="1434422" y="253031"/>
            <a:ext cx="9601200" cy="1115079"/>
          </a:xfrm>
        </p:spPr>
        <p:txBody>
          <a:bodyPr>
            <a:normAutofit fontScale="90000"/>
          </a:bodyPr>
          <a:lstStyle/>
          <a:p>
            <a:r>
              <a:rPr lang="en-US" b="1" dirty="0">
                <a:effectLst>
                  <a:outerShdw blurRad="38100" dist="38100" dir="2700000" algn="tl">
                    <a:srgbClr val="000000">
                      <a:alpha val="43137"/>
                    </a:srgbClr>
                  </a:outerShdw>
                </a:effectLst>
              </a:rPr>
              <a:t>Past and Future Trends in College Enrollment </a:t>
            </a:r>
            <a:endParaRPr lang="en-US" dirty="0"/>
          </a:p>
        </p:txBody>
      </p:sp>
      <p:graphicFrame>
        <p:nvGraphicFramePr>
          <p:cNvPr id="4" name="Content Placeholder 3">
            <a:extLst>
              <a:ext uri="{FF2B5EF4-FFF2-40B4-BE49-F238E27FC236}">
                <a16:creationId xmlns:a16="http://schemas.microsoft.com/office/drawing/2014/main" id="{00000000-0008-0000-0400-000002000000}"/>
              </a:ext>
            </a:extLst>
          </p:cNvPr>
          <p:cNvGraphicFramePr>
            <a:graphicFrameLocks noGrp="1"/>
          </p:cNvGraphicFramePr>
          <p:nvPr>
            <p:ph sz="half" idx="2"/>
            <p:extLst>
              <p:ext uri="{D42A27DB-BD31-4B8C-83A1-F6EECF244321}">
                <p14:modId xmlns:p14="http://schemas.microsoft.com/office/powerpoint/2010/main" val="367139047"/>
              </p:ext>
            </p:extLst>
          </p:nvPr>
        </p:nvGraphicFramePr>
        <p:xfrm>
          <a:off x="914398" y="1591475"/>
          <a:ext cx="9298859" cy="4452759"/>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E94F9AA0-A1CF-4497-8325-E7B1997AC540}"/>
              </a:ext>
            </a:extLst>
          </p:cNvPr>
          <p:cNvSpPr>
            <a:spLocks noGrp="1"/>
          </p:cNvSpPr>
          <p:nvPr>
            <p:ph sz="quarter" idx="4"/>
          </p:nvPr>
        </p:nvSpPr>
        <p:spPr>
          <a:xfrm>
            <a:off x="10128738" y="1591475"/>
            <a:ext cx="2008554" cy="4957653"/>
          </a:xfrm>
        </p:spPr>
        <p:txBody>
          <a:bodyPr>
            <a:normAutofit fontScale="77500" lnSpcReduction="20000"/>
          </a:bodyPr>
          <a:lstStyle/>
          <a:p>
            <a:r>
              <a:rPr lang="en-US" dirty="0"/>
              <a:t>The greatest relative growth of private colleges occurred from 1970 to 1980 and again from 1990 to 2010.</a:t>
            </a:r>
          </a:p>
          <a:p>
            <a:r>
              <a:rPr lang="en-US" dirty="0"/>
              <a:t>We could expect a reduction in the ratio of private over public colleges in the decade ahead.</a:t>
            </a:r>
          </a:p>
          <a:p>
            <a:r>
              <a:rPr lang="en-US" dirty="0"/>
              <a:t>There are many reasons for such reduction ranging from demographic to cost, sources of financing higher education and possible change in public policies</a:t>
            </a:r>
          </a:p>
        </p:txBody>
      </p:sp>
      <p:sp>
        <p:nvSpPr>
          <p:cNvPr id="5" name="Rectangle 4">
            <a:extLst>
              <a:ext uri="{FF2B5EF4-FFF2-40B4-BE49-F238E27FC236}">
                <a16:creationId xmlns:a16="http://schemas.microsoft.com/office/drawing/2014/main" id="{97BF7AB2-C3A3-47C3-B812-AE2EA187D6F9}"/>
              </a:ext>
            </a:extLst>
          </p:cNvPr>
          <p:cNvSpPr/>
          <p:nvPr/>
        </p:nvSpPr>
        <p:spPr>
          <a:xfrm>
            <a:off x="914399" y="6044234"/>
            <a:ext cx="9298859" cy="607539"/>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Source:</a:t>
            </a:r>
            <a:r>
              <a:rPr lang="en-US" sz="1600" dirty="0">
                <a:latin typeface="Calibri" panose="020F0502020204030204" pitchFamily="34" charset="0"/>
                <a:ea typeface="Calibri" panose="020F0502020204030204" pitchFamily="34" charset="0"/>
                <a:cs typeface="Times New Roman" panose="02020603050405020304" pitchFamily="18" charset="0"/>
              </a:rPr>
              <a:t> National Center for Education </a:t>
            </a:r>
            <a:r>
              <a:rPr lang="en-US" sz="1600" b="1" dirty="0">
                <a:latin typeface="Calibri" panose="020F0502020204030204" pitchFamily="34" charset="0"/>
                <a:ea typeface="Calibri" panose="020F0502020204030204" pitchFamily="34" charset="0"/>
                <a:cs typeface="Times New Roman" panose="02020603050405020304" pitchFamily="18" charset="0"/>
              </a:rPr>
              <a:t>Statistics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https://nces.ed.gov/programs/digest/d18/tables/dt18_303.10.asp</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034053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18917</TotalTime>
  <Words>4611</Words>
  <Application>Microsoft Office PowerPoint</Application>
  <PresentationFormat>Widescreen</PresentationFormat>
  <Paragraphs>436</Paragraphs>
  <Slides>36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Aktiv Grotesk</vt:lpstr>
      <vt:lpstr>Arial</vt:lpstr>
      <vt:lpstr>Calibri</vt:lpstr>
      <vt:lpstr>Franklin Gothic Book</vt:lpstr>
      <vt:lpstr>Georgia</vt:lpstr>
      <vt:lpstr>Helvetica</vt:lpstr>
      <vt:lpstr>Times New Roman</vt:lpstr>
      <vt:lpstr>Crop</vt:lpstr>
      <vt:lpstr>Present and Near Future landscape of academic institutions and its lessons for us</vt:lpstr>
      <vt:lpstr>Ideas to Explore &amp; Steps to Take</vt:lpstr>
      <vt:lpstr>Important Demographic Trends</vt:lpstr>
      <vt:lpstr>Important Demographic Trends</vt:lpstr>
      <vt:lpstr>PowerPoint Presentation</vt:lpstr>
      <vt:lpstr>Past and Future Trends in College Enrollment </vt:lpstr>
      <vt:lpstr>Growth of Public and Private Colleges in the Next Decade </vt:lpstr>
      <vt:lpstr>The Rise and the Fall of For-Profit Colleges  </vt:lpstr>
      <vt:lpstr>Past and Future Trends in College Enrollment </vt:lpstr>
      <vt:lpstr>Change in Number of Higher Education Institutions in the US Since 1980</vt:lpstr>
      <vt:lpstr>Distribution of Degrees by Various Academic Institutions in the US</vt:lpstr>
      <vt:lpstr>Cost of Education, Student Loans &amp; Its Economic Implications</vt:lpstr>
      <vt:lpstr>Cost of Higher Education and Its Trend From 08-09 to 18-19</vt:lpstr>
      <vt:lpstr>Share of Loan Provided by Various Sources in the United States (Two-Decade Historic View)</vt:lpstr>
      <vt:lpstr>Trend of Student Loans Over Recent Decades</vt:lpstr>
      <vt:lpstr>Cost Comparison Between Various Types of Educational Institutions &amp; Degree of Their Dependency On Student Loans</vt:lpstr>
      <vt:lpstr>Trend of College Prices Over the Last Decade (Published VS Net Prices)</vt:lpstr>
      <vt:lpstr>Living Arrangement of Students and Its Cost Implication</vt:lpstr>
      <vt:lpstr>Net Revenue from Tuition and Subsidy From Various Programs  </vt:lpstr>
      <vt:lpstr>Educational Related Subsidies and Expenditures</vt:lpstr>
      <vt:lpstr>Change in Structure of Full and Part Time</vt:lpstr>
      <vt:lpstr>Trend in Average Salary of Faculty</vt:lpstr>
      <vt:lpstr>Average Annual Salary of Faculty in Private Colleges Over Time</vt:lpstr>
      <vt:lpstr>Trend in Proportion of Fulltime Faculty (1993-2016)</vt:lpstr>
      <vt:lpstr>Liberal Arts Education Serving Labor Market and Support of Better Life in Our Societies </vt:lpstr>
      <vt:lpstr>How Is College Education Contributing to Graduates’ Professional Skills and Personal Development?</vt:lpstr>
      <vt:lpstr>Role of Internship in Better Preparation and Development of Students </vt:lpstr>
      <vt:lpstr>What Would Graduates Do If They are Back to College? </vt:lpstr>
      <vt:lpstr>Conclusion &amp; Discussion: Are We Witnessing Diametrical Changes in Degrees Given in Different Areas of Studies </vt:lpstr>
      <vt:lpstr>Conclusion &amp; Discussion: Are We Witnessing A Clear Change in Number of Degrees Given in Humanities </vt:lpstr>
      <vt:lpstr>Conclusion and Discussion: Where Are We Heading Nationwide?</vt:lpstr>
      <vt:lpstr>Conclusion and Discussion: Where Are We Heading Nationwide? Continue…..</vt:lpstr>
      <vt:lpstr>Conclusion &amp; Discussion: How Can We Contribute Towards Creating a Cal Lutheran With a Distinct Face &amp; Place?  </vt:lpstr>
      <vt:lpstr>Conclusion &amp; Discussion: What Are the Mark of Distinctiveness of Cal Lutheran</vt:lpstr>
      <vt:lpstr>Conclusion &amp; Discussion: What Are the Mark of Distinctiveness of Cal Lutheran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the Role of Faculty in Envisioning the Face and the Place of Cal Lutheran at Present and in the Future</dc:title>
  <dc:creator>Damooei, Jamshid</dc:creator>
  <cp:lastModifiedBy>Damooei, Jamshid</cp:lastModifiedBy>
  <cp:revision>178</cp:revision>
  <dcterms:created xsi:type="dcterms:W3CDTF">2019-08-03T19:00:36Z</dcterms:created>
  <dcterms:modified xsi:type="dcterms:W3CDTF">2019-09-02T15:51:37Z</dcterms:modified>
</cp:coreProperties>
</file>