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6" r:id="rId4"/>
    <p:sldId id="291" r:id="rId5"/>
    <p:sldId id="260" r:id="rId6"/>
    <p:sldId id="258" r:id="rId7"/>
    <p:sldId id="285" r:id="rId8"/>
    <p:sldId id="261" r:id="rId9"/>
    <p:sldId id="292" r:id="rId10"/>
    <p:sldId id="259" r:id="rId11"/>
    <p:sldId id="284" r:id="rId12"/>
    <p:sldId id="264" r:id="rId13"/>
    <p:sldId id="262" r:id="rId14"/>
    <p:sldId id="287" r:id="rId15"/>
    <p:sldId id="265" r:id="rId16"/>
    <p:sldId id="263" r:id="rId17"/>
    <p:sldId id="289" r:id="rId18"/>
    <p:sldId id="288" r:id="rId19"/>
    <p:sldId id="29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8" d="100"/>
          <a:sy n="78" d="100"/>
        </p:scale>
        <p:origin x="675"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latin typeface="Arial Black" panose="020B0A04020102020204" pitchFamily="34" charset="0"/>
              </a:rPr>
              <a:t>Ventura County Employment Growth (2007 &amp; 2017) and Average Annual Salaries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'Employment by Sector'!$B$2</c:f>
              <c:strCache>
                <c:ptCount val="1"/>
                <c:pt idx="0">
                  <c:v>Jobs in 2007</c:v>
                </c:pt>
              </c:strCache>
            </c:strRef>
          </c:tx>
          <c:spPr>
            <a:solidFill>
              <a:srgbClr val="92D050"/>
            </a:solidFill>
            <a:ln>
              <a:noFill/>
            </a:ln>
            <a:effectLst/>
          </c:spPr>
          <c:invertIfNegative val="0"/>
          <c:cat>
            <c:strRef>
              <c:f>'Employment by Sector'!$A$3:$A$15</c:f>
              <c:strCache>
                <c:ptCount val="13"/>
                <c:pt idx="0">
                  <c:v>Manufacturing</c:v>
                </c:pt>
                <c:pt idx="1">
                  <c:v>Mining</c:v>
                </c:pt>
                <c:pt idx="2">
                  <c:v>Financial Activities</c:v>
                </c:pt>
                <c:pt idx="3">
                  <c:v> Information</c:v>
                </c:pt>
                <c:pt idx="4">
                  <c:v>Professional and Business Services</c:v>
                </c:pt>
                <c:pt idx="5">
                  <c:v>Construction</c:v>
                </c:pt>
                <c:pt idx="6">
                  <c:v> Trade, Transportation, and Utilities</c:v>
                </c:pt>
                <c:pt idx="7">
                  <c:v>Education and Health Services</c:v>
                </c:pt>
                <c:pt idx="8">
                  <c:v>Other Services</c:v>
                </c:pt>
                <c:pt idx="9">
                  <c:v>Agriculture, Forestry, Fishing &amp; Hunting</c:v>
                </c:pt>
                <c:pt idx="10">
                  <c:v>   Leisure and Hospitality</c:v>
                </c:pt>
                <c:pt idx="11">
                  <c:v>   Goods-Producing</c:v>
                </c:pt>
                <c:pt idx="12">
                  <c:v>Service-Providing</c:v>
                </c:pt>
              </c:strCache>
            </c:strRef>
          </c:cat>
          <c:val>
            <c:numRef>
              <c:f>'Employment by Sector'!$B$3:$B$15</c:f>
              <c:numCache>
                <c:formatCode>General</c:formatCode>
                <c:ptCount val="13"/>
                <c:pt idx="0" formatCode="#,##0">
                  <c:v>38138</c:v>
                </c:pt>
                <c:pt idx="1">
                  <c:v>410</c:v>
                </c:pt>
                <c:pt idx="2" formatCode="#,##0">
                  <c:v>21488</c:v>
                </c:pt>
                <c:pt idx="3" formatCode="#,##0">
                  <c:v>5722</c:v>
                </c:pt>
                <c:pt idx="4" formatCode="#,##0">
                  <c:v>21488</c:v>
                </c:pt>
                <c:pt idx="5" formatCode="#,##0">
                  <c:v>18792</c:v>
                </c:pt>
                <c:pt idx="6" formatCode="#,##0">
                  <c:v>56527</c:v>
                </c:pt>
                <c:pt idx="7" formatCode="#,##0">
                  <c:v>29139</c:v>
                </c:pt>
                <c:pt idx="8" formatCode="#,##0">
                  <c:v>9977</c:v>
                </c:pt>
                <c:pt idx="9" formatCode="#,##0">
                  <c:v>23748</c:v>
                </c:pt>
                <c:pt idx="10" formatCode="#,##0">
                  <c:v>31889</c:v>
                </c:pt>
                <c:pt idx="11" formatCode="#,##0">
                  <c:v>81734</c:v>
                </c:pt>
                <c:pt idx="12" formatCode="#,##0">
                  <c:v>193623</c:v>
                </c:pt>
              </c:numCache>
            </c:numRef>
          </c:val>
          <c:extLst>
            <c:ext xmlns:c16="http://schemas.microsoft.com/office/drawing/2014/chart" uri="{C3380CC4-5D6E-409C-BE32-E72D297353CC}">
              <c16:uniqueId val="{00000000-6F4E-440F-9841-78D78B7BE796}"/>
            </c:ext>
          </c:extLst>
        </c:ser>
        <c:ser>
          <c:idx val="1"/>
          <c:order val="1"/>
          <c:tx>
            <c:strRef>
              <c:f>'Employment by Sector'!$C$2</c:f>
              <c:strCache>
                <c:ptCount val="1"/>
                <c:pt idx="0">
                  <c:v>Jobs in 2017</c:v>
                </c:pt>
              </c:strCache>
            </c:strRef>
          </c:tx>
          <c:spPr>
            <a:solidFill>
              <a:schemeClr val="accent4">
                <a:lumMod val="60000"/>
                <a:lumOff val="40000"/>
              </a:schemeClr>
            </a:solidFill>
            <a:ln>
              <a:noFill/>
            </a:ln>
            <a:effectLst/>
          </c:spPr>
          <c:invertIfNegative val="0"/>
          <c:dLbls>
            <c:dLbl>
              <c:idx val="0"/>
              <c:tx>
                <c:rich>
                  <a:bodyPr/>
                  <a:lstStyle/>
                  <a:p>
                    <a:fld id="{9A688ED4-681C-4F54-B558-897934BBB9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F4E-440F-9841-78D78B7BE796}"/>
                </c:ext>
              </c:extLst>
            </c:dLbl>
            <c:dLbl>
              <c:idx val="1"/>
              <c:tx>
                <c:rich>
                  <a:bodyPr/>
                  <a:lstStyle/>
                  <a:p>
                    <a:fld id="{6FAEB311-F11D-4671-BB62-08E079AB8D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F4E-440F-9841-78D78B7BE796}"/>
                </c:ext>
              </c:extLst>
            </c:dLbl>
            <c:dLbl>
              <c:idx val="2"/>
              <c:tx>
                <c:rich>
                  <a:bodyPr/>
                  <a:lstStyle/>
                  <a:p>
                    <a:fld id="{8115547B-AB54-46DD-B423-D5B04A8775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F4E-440F-9841-78D78B7BE796}"/>
                </c:ext>
              </c:extLst>
            </c:dLbl>
            <c:dLbl>
              <c:idx val="3"/>
              <c:tx>
                <c:rich>
                  <a:bodyPr/>
                  <a:lstStyle/>
                  <a:p>
                    <a:fld id="{2044EF61-9C90-46B9-A588-7D161B7E84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F4E-440F-9841-78D78B7BE796}"/>
                </c:ext>
              </c:extLst>
            </c:dLbl>
            <c:dLbl>
              <c:idx val="4"/>
              <c:tx>
                <c:rich>
                  <a:bodyPr/>
                  <a:lstStyle/>
                  <a:p>
                    <a:fld id="{CFF2C002-82A0-497D-8E53-44983D4FED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F4E-440F-9841-78D78B7BE796}"/>
                </c:ext>
              </c:extLst>
            </c:dLbl>
            <c:dLbl>
              <c:idx val="5"/>
              <c:tx>
                <c:rich>
                  <a:bodyPr/>
                  <a:lstStyle/>
                  <a:p>
                    <a:fld id="{836CB22F-F6BE-461C-8575-82680B59AE7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F4E-440F-9841-78D78B7BE796}"/>
                </c:ext>
              </c:extLst>
            </c:dLbl>
            <c:dLbl>
              <c:idx val="6"/>
              <c:tx>
                <c:rich>
                  <a:bodyPr/>
                  <a:lstStyle/>
                  <a:p>
                    <a:fld id="{F217D2B3-AFBF-4365-A337-14A52AB8BA8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F4E-440F-9841-78D78B7BE796}"/>
                </c:ext>
              </c:extLst>
            </c:dLbl>
            <c:dLbl>
              <c:idx val="7"/>
              <c:tx>
                <c:rich>
                  <a:bodyPr/>
                  <a:lstStyle/>
                  <a:p>
                    <a:fld id="{2630A25B-1B21-4E0E-A8AC-4851B4AD94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F4E-440F-9841-78D78B7BE796}"/>
                </c:ext>
              </c:extLst>
            </c:dLbl>
            <c:dLbl>
              <c:idx val="8"/>
              <c:tx>
                <c:rich>
                  <a:bodyPr/>
                  <a:lstStyle/>
                  <a:p>
                    <a:fld id="{57DB5EAE-609E-4D05-8555-26B96BEF43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F4E-440F-9841-78D78B7BE796}"/>
                </c:ext>
              </c:extLst>
            </c:dLbl>
            <c:dLbl>
              <c:idx val="9"/>
              <c:tx>
                <c:rich>
                  <a:bodyPr/>
                  <a:lstStyle/>
                  <a:p>
                    <a:fld id="{A4756D88-4DD0-4EE7-9929-47BF8F76B7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F4E-440F-9841-78D78B7BE796}"/>
                </c:ext>
              </c:extLst>
            </c:dLbl>
            <c:dLbl>
              <c:idx val="10"/>
              <c:layout>
                <c:manualLayout>
                  <c:x val="1.9580421017963111E-2"/>
                  <c:y val="-2.6092623471526992E-3"/>
                </c:manualLayout>
              </c:layout>
              <c:tx>
                <c:rich>
                  <a:bodyPr/>
                  <a:lstStyle/>
                  <a:p>
                    <a:fld id="{DB2CB8D2-42E1-4551-BFDE-F49CDF51C91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F4E-440F-9841-78D78B7BE796}"/>
                </c:ext>
              </c:extLst>
            </c:dLbl>
            <c:dLbl>
              <c:idx val="11"/>
              <c:layout>
                <c:manualLayout>
                  <c:x val="8.3916090076984751E-3"/>
                  <c:y val="-2.6092623471526992E-3"/>
                </c:manualLayout>
              </c:layout>
              <c:tx>
                <c:rich>
                  <a:bodyPr/>
                  <a:lstStyle/>
                  <a:p>
                    <a:fld id="{34F9BB9C-1D89-4A69-834F-B03C5A80DD0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F4E-440F-9841-78D78B7BE796}"/>
                </c:ext>
              </c:extLst>
            </c:dLbl>
            <c:dLbl>
              <c:idx val="12"/>
              <c:tx>
                <c:rich>
                  <a:bodyPr/>
                  <a:lstStyle/>
                  <a:p>
                    <a:fld id="{D4EBA0BB-D8D3-4425-808A-62AC13E3D3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F4E-440F-9841-78D78B7BE79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4">
                        <a:lumMod val="50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 by Sector'!$A$3:$A$15</c:f>
              <c:strCache>
                <c:ptCount val="13"/>
                <c:pt idx="0">
                  <c:v>Manufacturing</c:v>
                </c:pt>
                <c:pt idx="1">
                  <c:v>Mining</c:v>
                </c:pt>
                <c:pt idx="2">
                  <c:v>Financial Activities</c:v>
                </c:pt>
                <c:pt idx="3">
                  <c:v> Information</c:v>
                </c:pt>
                <c:pt idx="4">
                  <c:v>Professional and Business Services</c:v>
                </c:pt>
                <c:pt idx="5">
                  <c:v>Construction</c:v>
                </c:pt>
                <c:pt idx="6">
                  <c:v> Trade, Transportation, and Utilities</c:v>
                </c:pt>
                <c:pt idx="7">
                  <c:v>Education and Health Services</c:v>
                </c:pt>
                <c:pt idx="8">
                  <c:v>Other Services</c:v>
                </c:pt>
                <c:pt idx="9">
                  <c:v>Agriculture, Forestry, Fishing &amp; Hunting</c:v>
                </c:pt>
                <c:pt idx="10">
                  <c:v>   Leisure and Hospitality</c:v>
                </c:pt>
                <c:pt idx="11">
                  <c:v>   Goods-Producing</c:v>
                </c:pt>
                <c:pt idx="12">
                  <c:v>Service-Providing</c:v>
                </c:pt>
              </c:strCache>
            </c:strRef>
          </c:cat>
          <c:val>
            <c:numRef>
              <c:f>'Employment by Sector'!$C$3:$C$15</c:f>
              <c:numCache>
                <c:formatCode>General</c:formatCode>
                <c:ptCount val="13"/>
                <c:pt idx="0" formatCode="#,##0">
                  <c:v>30050</c:v>
                </c:pt>
                <c:pt idx="1">
                  <c:v>396</c:v>
                </c:pt>
                <c:pt idx="2" formatCode="#,##0">
                  <c:v>16828</c:v>
                </c:pt>
                <c:pt idx="3" formatCode="#,##0">
                  <c:v>4919</c:v>
                </c:pt>
                <c:pt idx="4" formatCode="#,##0">
                  <c:v>36738</c:v>
                </c:pt>
                <c:pt idx="5" formatCode="#,##0">
                  <c:v>15588</c:v>
                </c:pt>
                <c:pt idx="6" formatCode="#,##0">
                  <c:v>59110</c:v>
                </c:pt>
                <c:pt idx="7" formatCode="#,##0">
                  <c:v>43479</c:v>
                </c:pt>
                <c:pt idx="8" formatCode="#,##0">
                  <c:v>8094</c:v>
                </c:pt>
                <c:pt idx="9" formatCode="#,##0">
                  <c:v>23687</c:v>
                </c:pt>
                <c:pt idx="10" formatCode="#,##0">
                  <c:v>36863</c:v>
                </c:pt>
                <c:pt idx="11" formatCode="#,##0">
                  <c:v>70202</c:v>
                </c:pt>
                <c:pt idx="12" formatCode="#,##0">
                  <c:v>207308</c:v>
                </c:pt>
              </c:numCache>
            </c:numRef>
          </c:val>
          <c:extLst>
            <c:ext xmlns:c15="http://schemas.microsoft.com/office/drawing/2012/chart" uri="{02D57815-91ED-43cb-92C2-25804820EDAC}">
              <c15:datalabelsRange>
                <c15:f>'Employment by Sector'!$C$3:$C$15</c15:f>
                <c15:dlblRangeCache>
                  <c:ptCount val="13"/>
                  <c:pt idx="0">
                    <c:v>30,050</c:v>
                  </c:pt>
                  <c:pt idx="1">
                    <c:v>396</c:v>
                  </c:pt>
                  <c:pt idx="2">
                    <c:v>16,828</c:v>
                  </c:pt>
                  <c:pt idx="3">
                    <c:v>4,919</c:v>
                  </c:pt>
                  <c:pt idx="4">
                    <c:v>36,738</c:v>
                  </c:pt>
                  <c:pt idx="5">
                    <c:v>15,588</c:v>
                  </c:pt>
                  <c:pt idx="6">
                    <c:v>59,110</c:v>
                  </c:pt>
                  <c:pt idx="7">
                    <c:v>43,479</c:v>
                  </c:pt>
                  <c:pt idx="8">
                    <c:v>8,094</c:v>
                  </c:pt>
                  <c:pt idx="9">
                    <c:v>23,687</c:v>
                  </c:pt>
                  <c:pt idx="10">
                    <c:v>36,863</c:v>
                  </c:pt>
                  <c:pt idx="11">
                    <c:v>70,202</c:v>
                  </c:pt>
                  <c:pt idx="12">
                    <c:v>207,308</c:v>
                  </c:pt>
                </c15:dlblRangeCache>
              </c15:datalabelsRange>
            </c:ext>
            <c:ext xmlns:c16="http://schemas.microsoft.com/office/drawing/2014/chart" uri="{C3380CC4-5D6E-409C-BE32-E72D297353CC}">
              <c16:uniqueId val="{0000000E-6F4E-440F-9841-78D78B7BE796}"/>
            </c:ext>
          </c:extLst>
        </c:ser>
        <c:dLbls>
          <c:showLegendKey val="0"/>
          <c:showVal val="0"/>
          <c:showCatName val="0"/>
          <c:showSerName val="0"/>
          <c:showPercent val="0"/>
          <c:showBubbleSize val="0"/>
        </c:dLbls>
        <c:gapWidth val="219"/>
        <c:axId val="745609624"/>
        <c:axId val="745611264"/>
      </c:barChart>
      <c:lineChart>
        <c:grouping val="standard"/>
        <c:varyColors val="0"/>
        <c:dLbls>
          <c:showLegendKey val="0"/>
          <c:showVal val="0"/>
          <c:showCatName val="0"/>
          <c:showSerName val="0"/>
          <c:showPercent val="0"/>
          <c:showBubbleSize val="0"/>
        </c:dLbls>
        <c:marker val="1"/>
        <c:smooth val="0"/>
        <c:axId val="745609624"/>
        <c:axId val="745611264"/>
        <c:extLst>
          <c:ext xmlns:c15="http://schemas.microsoft.com/office/drawing/2012/chart" uri="{02D57815-91ED-43cb-92C2-25804820EDAC}">
            <c15:filteredLineSeries>
              <c15:ser>
                <c:idx val="2"/>
                <c:order val="2"/>
                <c:tx>
                  <c:strRef>
                    <c:extLst>
                      <c:ext uri="{02D57815-91ED-43cb-92C2-25804820EDAC}">
                        <c15:formulaRef>
                          <c15:sqref>'Employment by Sector'!$D$2</c15:sqref>
                        </c15:formulaRef>
                      </c:ext>
                    </c:extLst>
                    <c:strCache>
                      <c:ptCount val="1"/>
                      <c:pt idx="0">
                        <c:v>Average Weekly Pay</c:v>
                      </c:pt>
                    </c:strCache>
                  </c:strRef>
                </c:tx>
                <c:spPr>
                  <a:ln w="28575" cap="rnd">
                    <a:solidFill>
                      <a:schemeClr val="accent3"/>
                    </a:solidFill>
                    <a:round/>
                  </a:ln>
                  <a:effectLst/>
                </c:spPr>
                <c:marker>
                  <c:symbol val="none"/>
                </c:marker>
                <c:cat>
                  <c:strRef>
                    <c:extLst>
                      <c:ext uri="{02D57815-91ED-43cb-92C2-25804820EDAC}">
                        <c15:formulaRef>
                          <c15:sqref>'Employment by Sector'!$A$3:$A$15</c15:sqref>
                        </c15:formulaRef>
                      </c:ext>
                    </c:extLst>
                    <c:strCache>
                      <c:ptCount val="13"/>
                      <c:pt idx="0">
                        <c:v>Manufacturing</c:v>
                      </c:pt>
                      <c:pt idx="1">
                        <c:v>Mining</c:v>
                      </c:pt>
                      <c:pt idx="2">
                        <c:v>Financial Activities</c:v>
                      </c:pt>
                      <c:pt idx="3">
                        <c:v> Information</c:v>
                      </c:pt>
                      <c:pt idx="4">
                        <c:v>Professional and Business Services</c:v>
                      </c:pt>
                      <c:pt idx="5">
                        <c:v>Construction</c:v>
                      </c:pt>
                      <c:pt idx="6">
                        <c:v> Trade, Transportation, and Utilities</c:v>
                      </c:pt>
                      <c:pt idx="7">
                        <c:v>Education and Health Services</c:v>
                      </c:pt>
                      <c:pt idx="8">
                        <c:v>Other Services</c:v>
                      </c:pt>
                      <c:pt idx="9">
                        <c:v>Agriculture, Forestry, Fishing &amp; Hunting</c:v>
                      </c:pt>
                      <c:pt idx="10">
                        <c:v>   Leisure and Hospitality</c:v>
                      </c:pt>
                      <c:pt idx="11">
                        <c:v>   Goods-Producing</c:v>
                      </c:pt>
                      <c:pt idx="12">
                        <c:v>Service-Providing</c:v>
                      </c:pt>
                    </c:strCache>
                  </c:strRef>
                </c:cat>
                <c:val>
                  <c:numRef>
                    <c:extLst>
                      <c:ext uri="{02D57815-91ED-43cb-92C2-25804820EDAC}">
                        <c15:formulaRef>
                          <c15:sqref>'Employment by Sector'!$D$3:$D$15</c15:sqref>
                        </c15:formulaRef>
                      </c:ext>
                    </c:extLst>
                    <c:numCache>
                      <c:formatCode>"$"#,##0_);[Red]\("$"#,##0\)</c:formatCode>
                      <c:ptCount val="13"/>
                      <c:pt idx="0">
                        <c:v>1891</c:v>
                      </c:pt>
                      <c:pt idx="1">
                        <c:v>2106</c:v>
                      </c:pt>
                      <c:pt idx="2">
                        <c:v>1547</c:v>
                      </c:pt>
                      <c:pt idx="3">
                        <c:v>1349</c:v>
                      </c:pt>
                      <c:pt idx="4">
                        <c:v>1177</c:v>
                      </c:pt>
                      <c:pt idx="5">
                        <c:v>1105</c:v>
                      </c:pt>
                      <c:pt idx="6">
                        <c:v>900</c:v>
                      </c:pt>
                      <c:pt idx="7">
                        <c:v>901</c:v>
                      </c:pt>
                      <c:pt idx="8">
                        <c:v>635</c:v>
                      </c:pt>
                      <c:pt idx="9">
                        <c:v>638</c:v>
                      </c:pt>
                      <c:pt idx="10">
                        <c:v>420</c:v>
                      </c:pt>
                      <c:pt idx="11">
                        <c:v>1293</c:v>
                      </c:pt>
                      <c:pt idx="12">
                        <c:v>917</c:v>
                      </c:pt>
                    </c:numCache>
                  </c:numRef>
                </c:val>
                <c:smooth val="0"/>
                <c:extLst>
                  <c:ext xmlns:c16="http://schemas.microsoft.com/office/drawing/2014/chart" uri="{C3380CC4-5D6E-409C-BE32-E72D297353CC}">
                    <c16:uniqueId val="{00000019-6F4E-440F-9841-78D78B7BE796}"/>
                  </c:ext>
                </c:extLst>
              </c15:ser>
            </c15:filteredLineSeries>
          </c:ext>
        </c:extLst>
      </c:lineChart>
      <c:lineChart>
        <c:grouping val="standard"/>
        <c:varyColors val="0"/>
        <c:ser>
          <c:idx val="3"/>
          <c:order val="3"/>
          <c:tx>
            <c:strRef>
              <c:f>'Employment by Sector'!$E$2</c:f>
              <c:strCache>
                <c:ptCount val="1"/>
                <c:pt idx="0">
                  <c:v>Average Salary in 2017</c:v>
                </c:pt>
              </c:strCache>
            </c:strRef>
          </c:tx>
          <c:spPr>
            <a:ln w="28575" cap="rnd">
              <a:solidFill>
                <a:srgbClr val="002060"/>
              </a:solidFill>
              <a:round/>
            </a:ln>
            <a:effectLst/>
          </c:spPr>
          <c:marker>
            <c:symbol val="triangle"/>
            <c:size val="5"/>
            <c:spPr>
              <a:solidFill>
                <a:schemeClr val="accent1"/>
              </a:solidFill>
              <a:ln w="9525">
                <a:solidFill>
                  <a:schemeClr val="accent5">
                    <a:lumMod val="50000"/>
                  </a:schemeClr>
                </a:solidFill>
              </a:ln>
              <a:effectLst/>
            </c:spPr>
          </c:marker>
          <c:dLbls>
            <c:dLbl>
              <c:idx val="0"/>
              <c:layout>
                <c:manualLayout>
                  <c:x val="4.6620050042769307E-3"/>
                  <c:y val="3.392041051298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F4E-440F-9841-78D78B7BE796}"/>
                </c:ext>
              </c:extLst>
            </c:dLbl>
            <c:dLbl>
              <c:idx val="2"/>
              <c:layout>
                <c:manualLayout>
                  <c:x val="8.3916090076984404E-3"/>
                  <c:y val="-3.3920410512985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F4E-440F-9841-78D78B7BE796}"/>
                </c:ext>
              </c:extLst>
            </c:dLbl>
            <c:dLbl>
              <c:idx val="3"/>
              <c:layout>
                <c:manualLayout>
                  <c:x val="4.6620050042769307E-3"/>
                  <c:y val="-3.6529672860137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F4E-440F-9841-78D78B7BE796}"/>
                </c:ext>
              </c:extLst>
            </c:dLbl>
            <c:dLbl>
              <c:idx val="4"/>
              <c:layout>
                <c:manualLayout>
                  <c:x val="6.5268070059877033E-3"/>
                  <c:y val="-5.218524694305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F4E-440F-9841-78D78B7BE796}"/>
                </c:ext>
              </c:extLst>
            </c:dLbl>
            <c:dLbl>
              <c:idx val="5"/>
              <c:layout>
                <c:manualLayout>
                  <c:x val="9.3240100085537937E-3"/>
                  <c:y val="-5.2185246943054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F4E-440F-9841-78D78B7BE796}"/>
                </c:ext>
              </c:extLst>
            </c:dLbl>
            <c:dLbl>
              <c:idx val="6"/>
              <c:layout>
                <c:manualLayout>
                  <c:x val="1.8648020017107722E-3"/>
                  <c:y val="-6.262229633166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F4E-440F-9841-78D78B7BE796}"/>
                </c:ext>
              </c:extLst>
            </c:dLbl>
            <c:dLbl>
              <c:idx val="8"/>
              <c:layout>
                <c:manualLayout>
                  <c:x val="-9.3240100085538609E-4"/>
                  <c:y val="-5.7403771637359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F4E-440F-9841-78D78B7BE796}"/>
                </c:ext>
              </c:extLst>
            </c:dLbl>
            <c:dLbl>
              <c:idx val="9"/>
              <c:layout>
                <c:manualLayout>
                  <c:x val="-9.3240100085538609E-4"/>
                  <c:y val="-4.1263692458775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F4E-440F-9841-78D78B7BE796}"/>
                </c:ext>
              </c:extLst>
            </c:dLbl>
            <c:dLbl>
              <c:idx val="10"/>
              <c:layout>
                <c:manualLayout>
                  <c:x val="-1.7715619016252338E-2"/>
                  <c:y val="-0.122635330316176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F4E-440F-9841-78D78B7BE796}"/>
                </c:ext>
              </c:extLst>
            </c:dLbl>
            <c:spPr>
              <a:noFill/>
              <a:ln>
                <a:noFill/>
              </a:ln>
              <a:effectLst/>
            </c:spPr>
            <c:txPr>
              <a:bodyPr rot="0" spcFirstLastPara="1" vertOverflow="ellipsis" vert="horz" wrap="square" lIns="38100" tIns="19050" rIns="38100" bIns="19050" anchor="t" anchorCtr="0">
                <a:spAutoFit/>
              </a:bodyPr>
              <a:lstStyle/>
              <a:p>
                <a:pPr>
                  <a:defRPr sz="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'Employment by Sector'!$A$3:$A$15</c:f>
              <c:strCache>
                <c:ptCount val="13"/>
                <c:pt idx="0">
                  <c:v>Manufacturing</c:v>
                </c:pt>
                <c:pt idx="1">
                  <c:v>Mining</c:v>
                </c:pt>
                <c:pt idx="2">
                  <c:v>Financial Activities</c:v>
                </c:pt>
                <c:pt idx="3">
                  <c:v> Information</c:v>
                </c:pt>
                <c:pt idx="4">
                  <c:v>Professional and Business Services</c:v>
                </c:pt>
                <c:pt idx="5">
                  <c:v>Construction</c:v>
                </c:pt>
                <c:pt idx="6">
                  <c:v> Trade, Transportation, and Utilities</c:v>
                </c:pt>
                <c:pt idx="7">
                  <c:v>Education and Health Services</c:v>
                </c:pt>
                <c:pt idx="8">
                  <c:v>Other Services</c:v>
                </c:pt>
                <c:pt idx="9">
                  <c:v>Agriculture, Forestry, Fishing &amp; Hunting</c:v>
                </c:pt>
                <c:pt idx="10">
                  <c:v>   Leisure and Hospitality</c:v>
                </c:pt>
                <c:pt idx="11">
                  <c:v>   Goods-Producing</c:v>
                </c:pt>
                <c:pt idx="12">
                  <c:v>Service-Providing</c:v>
                </c:pt>
              </c:strCache>
            </c:strRef>
          </c:cat>
          <c:val>
            <c:numRef>
              <c:f>'Employment by Sector'!$E$3:$E$15</c:f>
              <c:numCache>
                <c:formatCode>"$"#,##0_);[Red]\("$"#,##0\)</c:formatCode>
                <c:ptCount val="13"/>
                <c:pt idx="0">
                  <c:v>98332</c:v>
                </c:pt>
                <c:pt idx="1">
                  <c:v>109512</c:v>
                </c:pt>
                <c:pt idx="2">
                  <c:v>80444</c:v>
                </c:pt>
                <c:pt idx="3">
                  <c:v>70148</c:v>
                </c:pt>
                <c:pt idx="4">
                  <c:v>61204</c:v>
                </c:pt>
                <c:pt idx="5">
                  <c:v>57460</c:v>
                </c:pt>
                <c:pt idx="6">
                  <c:v>46800</c:v>
                </c:pt>
                <c:pt idx="7">
                  <c:v>46852</c:v>
                </c:pt>
                <c:pt idx="8">
                  <c:v>33020</c:v>
                </c:pt>
                <c:pt idx="9">
                  <c:v>33176</c:v>
                </c:pt>
                <c:pt idx="10">
                  <c:v>21840</c:v>
                </c:pt>
                <c:pt idx="11">
                  <c:v>67236</c:v>
                </c:pt>
                <c:pt idx="12">
                  <c:v>47684</c:v>
                </c:pt>
              </c:numCache>
            </c:numRef>
          </c:val>
          <c:smooth val="0"/>
          <c:extLst>
            <c:ext xmlns:c16="http://schemas.microsoft.com/office/drawing/2014/chart" uri="{C3380CC4-5D6E-409C-BE32-E72D297353CC}">
              <c16:uniqueId val="{00000018-6F4E-440F-9841-78D78B7BE796}"/>
            </c:ext>
          </c:extLst>
        </c:ser>
        <c:dLbls>
          <c:showLegendKey val="0"/>
          <c:showVal val="0"/>
          <c:showCatName val="0"/>
          <c:showSerName val="0"/>
          <c:showPercent val="0"/>
          <c:showBubbleSize val="0"/>
        </c:dLbls>
        <c:marker val="1"/>
        <c:smooth val="0"/>
        <c:axId val="703144056"/>
        <c:axId val="703144384"/>
      </c:lineChart>
      <c:catAx>
        <c:axId val="745609624"/>
        <c:scaling>
          <c:orientation val="minMax"/>
        </c:scaling>
        <c:delete val="0"/>
        <c:axPos val="b"/>
        <c:numFmt formatCode="General" sourceLinked="1"/>
        <c:majorTickMark val="none"/>
        <c:minorTickMark val="out"/>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745611264"/>
        <c:crosses val="autoZero"/>
        <c:auto val="1"/>
        <c:lblAlgn val="ctr"/>
        <c:lblOffset val="100"/>
        <c:noMultiLvlLbl val="0"/>
      </c:catAx>
      <c:valAx>
        <c:axId val="745611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85000"/>
                    <a:lumOff val="15000"/>
                  </a:schemeClr>
                </a:solidFill>
                <a:latin typeface="+mn-lt"/>
                <a:ea typeface="+mn-ea"/>
                <a:cs typeface="+mn-cs"/>
              </a:defRPr>
            </a:pPr>
            <a:endParaRPr lang="en-US"/>
          </a:p>
        </c:txPr>
        <c:crossAx val="745609624"/>
        <c:crosses val="autoZero"/>
        <c:crossBetween val="between"/>
        <c:dispUnits>
          <c:builtInUnit val="thousands"/>
          <c:dispUnitsLbl>
            <c:layout>
              <c:manualLayout>
                <c:xMode val="edge"/>
                <c:yMode val="edge"/>
                <c:x val="6.2910637293147392E-3"/>
                <c:y val="0.32810179656958022"/>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a:solidFill>
                        <a:sysClr val="windowText" lastClr="000000"/>
                      </a:solidFill>
                    </a:rPr>
                    <a:t>Number of</a:t>
                  </a:r>
                  <a:r>
                    <a:rPr lang="en-US" sz="1050" baseline="0">
                      <a:solidFill>
                        <a:sysClr val="windowText" lastClr="000000"/>
                      </a:solidFill>
                    </a:rPr>
                    <a:t> Jobs (in Thousand)</a:t>
                  </a:r>
                  <a:endParaRPr lang="en-US" sz="1050">
                    <a:solidFill>
                      <a:sysClr val="windowText" lastClr="000000"/>
                    </a:solidFill>
                  </a:endParaRP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7031443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50" dirty="0">
                    <a:solidFill>
                      <a:srgbClr val="002060"/>
                    </a:solidFill>
                  </a:rPr>
                  <a:t>2017 Average</a:t>
                </a:r>
                <a:r>
                  <a:rPr lang="en-US" sz="1050" baseline="0" dirty="0">
                    <a:solidFill>
                      <a:srgbClr val="002060"/>
                    </a:solidFill>
                  </a:rPr>
                  <a:t> Annual Salary</a:t>
                </a:r>
                <a:endParaRPr lang="en-US" sz="1050" dirty="0">
                  <a:solidFill>
                    <a:srgbClr val="00206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2060"/>
                </a:solidFill>
                <a:latin typeface="+mn-lt"/>
                <a:ea typeface="+mn-ea"/>
                <a:cs typeface="+mn-cs"/>
              </a:defRPr>
            </a:pPr>
            <a:endParaRPr lang="en-US"/>
          </a:p>
        </c:txPr>
        <c:crossAx val="703144056"/>
        <c:crosses val="max"/>
        <c:crossBetween val="between"/>
      </c:valAx>
      <c:catAx>
        <c:axId val="703144056"/>
        <c:scaling>
          <c:orientation val="minMax"/>
        </c:scaling>
        <c:delete val="1"/>
        <c:axPos val="b"/>
        <c:numFmt formatCode="General" sourceLinked="1"/>
        <c:majorTickMark val="out"/>
        <c:minorTickMark val="none"/>
        <c:tickLblPos val="nextTo"/>
        <c:crossAx val="703144384"/>
        <c:crosses val="autoZero"/>
        <c:auto val="1"/>
        <c:lblAlgn val="ctr"/>
        <c:lblOffset val="100"/>
        <c:noMultiLvlLbl val="0"/>
      </c:catAx>
      <c:spPr>
        <a:noFill/>
        <a:ln>
          <a:noFill/>
        </a:ln>
        <a:effectLst/>
      </c:spPr>
    </c:plotArea>
    <c:legend>
      <c:legendPos val="t"/>
      <c:layout>
        <c:manualLayout>
          <c:xMode val="edge"/>
          <c:yMode val="edge"/>
          <c:x val="0.2326469607965671"/>
          <c:y val="0.13137129633412159"/>
          <c:w val="0.51672957546973297"/>
          <c:h val="0.10344940409996171"/>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 </a:t>
            </a:r>
            <a:r>
              <a:rPr lang="en-US" sz="1800" dirty="0">
                <a:solidFill>
                  <a:sysClr val="windowText" lastClr="000000"/>
                </a:solidFill>
                <a:latin typeface="Arial Black" panose="020B0A04020102020204" pitchFamily="34" charset="0"/>
              </a:rPr>
              <a:t>"Misery Index" for Ventura County</a:t>
            </a:r>
            <a:r>
              <a:rPr lang="en-US" sz="1800" baseline="0" dirty="0">
                <a:solidFill>
                  <a:sysClr val="windowText" lastClr="000000"/>
                </a:solidFill>
                <a:latin typeface="Arial Black" panose="020B0A04020102020204" pitchFamily="34" charset="0"/>
              </a:rPr>
              <a:t> (2017)</a:t>
            </a:r>
            <a:endParaRPr lang="en-US" sz="1800" dirty="0">
              <a:solidFill>
                <a:sysClr val="windowText" lastClr="000000"/>
              </a:solidFill>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'2017'!$H$1</c:f>
              <c:strCache>
                <c:ptCount val="1"/>
                <c:pt idx="0">
                  <c:v> Total Value of Adverse Socio-economic Conditions and Impacts, 2017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'2017'!$A$2:$A$19</c:f>
              <c:strCache>
                <c:ptCount val="18"/>
                <c:pt idx="0">
                  <c:v>Oak Park Unified</c:v>
                </c:pt>
                <c:pt idx="1">
                  <c:v>Santa Clara Elementary</c:v>
                </c:pt>
                <c:pt idx="2">
                  <c:v>Mesa Union</c:v>
                </c:pt>
                <c:pt idx="3">
                  <c:v>Pleasant Valley Elementary</c:v>
                </c:pt>
                <c:pt idx="4">
                  <c:v>Simi Valley Unified</c:v>
                </c:pt>
                <c:pt idx="5">
                  <c:v>Conejo Valley Unified</c:v>
                </c:pt>
                <c:pt idx="6">
                  <c:v>Mupu Elementary</c:v>
                </c:pt>
                <c:pt idx="7">
                  <c:v>Moorpark Unified</c:v>
                </c:pt>
                <c:pt idx="8">
                  <c:v>Ventura Unified</c:v>
                </c:pt>
                <c:pt idx="9">
                  <c:v>Ojai Unified</c:v>
                </c:pt>
                <c:pt idx="10">
                  <c:v>Briggs Elementary</c:v>
                </c:pt>
                <c:pt idx="11">
                  <c:v>Rio Elementary</c:v>
                </c:pt>
                <c:pt idx="12">
                  <c:v>Somis Union</c:v>
                </c:pt>
                <c:pt idx="13">
                  <c:v>Fillmore Unified</c:v>
                </c:pt>
                <c:pt idx="14">
                  <c:v>Oxnard Elementary</c:v>
                </c:pt>
                <c:pt idx="15">
                  <c:v>Santa Paula Unified</c:v>
                </c:pt>
                <c:pt idx="16">
                  <c:v>Hueneme Elementary</c:v>
                </c:pt>
                <c:pt idx="17">
                  <c:v>Ocean View Elementary</c:v>
                </c:pt>
              </c:strCache>
            </c:strRef>
          </c:cat>
          <c:val>
            <c:numRef>
              <c:f>'2017'!$H$2:$H$19</c:f>
              <c:numCache>
                <c:formatCode>0.00%</c:formatCode>
                <c:ptCount val="18"/>
                <c:pt idx="0">
                  <c:v>0.19240000000000002</c:v>
                </c:pt>
                <c:pt idx="1">
                  <c:v>0.46399999999999997</c:v>
                </c:pt>
                <c:pt idx="2">
                  <c:v>0.81559999999999988</c:v>
                </c:pt>
                <c:pt idx="3">
                  <c:v>0.87129999999999996</c:v>
                </c:pt>
                <c:pt idx="4">
                  <c:v>0.90949999999999998</c:v>
                </c:pt>
                <c:pt idx="5">
                  <c:v>1.0095000000000001</c:v>
                </c:pt>
                <c:pt idx="6">
                  <c:v>1.1626000000000001</c:v>
                </c:pt>
                <c:pt idx="7">
                  <c:v>1.2530999999999999</c:v>
                </c:pt>
                <c:pt idx="8">
                  <c:v>1.5774999999999999</c:v>
                </c:pt>
                <c:pt idx="9">
                  <c:v>1.7907000000000002</c:v>
                </c:pt>
                <c:pt idx="10">
                  <c:v>2.0362999999999998</c:v>
                </c:pt>
                <c:pt idx="11">
                  <c:v>2.2454000000000001</c:v>
                </c:pt>
                <c:pt idx="12">
                  <c:v>2.3677000000000001</c:v>
                </c:pt>
                <c:pt idx="13">
                  <c:v>2.4289999999999998</c:v>
                </c:pt>
                <c:pt idx="14">
                  <c:v>2.5305999999999997</c:v>
                </c:pt>
                <c:pt idx="15">
                  <c:v>2.5671999999999997</c:v>
                </c:pt>
                <c:pt idx="16">
                  <c:v>2.7161</c:v>
                </c:pt>
                <c:pt idx="17">
                  <c:v>2.8174999999999999</c:v>
                </c:pt>
              </c:numCache>
            </c:numRef>
          </c:val>
          <c:extLst>
            <c:ext xmlns:c16="http://schemas.microsoft.com/office/drawing/2014/chart" uri="{C3380CC4-5D6E-409C-BE32-E72D297353CC}">
              <c16:uniqueId val="{00000000-AC77-45C5-BF72-0A8C6D6EBDBA}"/>
            </c:ext>
          </c:extLst>
        </c:ser>
        <c:dLbls>
          <c:dLblPos val="outEnd"/>
          <c:showLegendKey val="0"/>
          <c:showVal val="1"/>
          <c:showCatName val="0"/>
          <c:showSerName val="0"/>
          <c:showPercent val="0"/>
          <c:showBubbleSize val="0"/>
        </c:dLbls>
        <c:gapWidth val="219"/>
        <c:overlap val="-27"/>
        <c:axId val="579912936"/>
        <c:axId val="579910640"/>
      </c:barChart>
      <c:catAx>
        <c:axId val="57991293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1" dirty="0">
                    <a:solidFill>
                      <a:sysClr val="windowText" lastClr="000000"/>
                    </a:solidFill>
                  </a:rPr>
                  <a:t>Elementary School District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79910640"/>
        <c:crosses val="autoZero"/>
        <c:auto val="1"/>
        <c:lblAlgn val="ctr"/>
        <c:lblOffset val="100"/>
        <c:noMultiLvlLbl val="0"/>
      </c:catAx>
      <c:valAx>
        <c:axId val="579910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9912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latin typeface="Arial Black" panose="020B0A04020102020204" pitchFamily="34" charset="0"/>
              </a:rPr>
              <a:t>Ventura County Salaries by Sector (2010 - 2017)</a:t>
            </a:r>
          </a:p>
        </c:rich>
      </c:tx>
      <c:layout>
        <c:manualLayout>
          <c:xMode val="edge"/>
          <c:yMode val="edge"/>
          <c:x val="0.2554830907126861"/>
          <c:y val="1.75054704595185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565054368203973E-2"/>
          <c:y val="0.16523196144017618"/>
          <c:w val="0.9365903027833653"/>
          <c:h val="0.67095068258699608"/>
        </c:manualLayout>
      </c:layout>
      <c:barChart>
        <c:barDir val="col"/>
        <c:grouping val="clustered"/>
        <c:varyColors val="0"/>
        <c:ser>
          <c:idx val="0"/>
          <c:order val="0"/>
          <c:tx>
            <c:v>2010</c:v>
          </c:tx>
          <c:spPr>
            <a:solidFill>
              <a:schemeClr val="accent1">
                <a:lumMod val="75000"/>
              </a:schemeClr>
            </a:solidFill>
            <a:ln>
              <a:noFill/>
            </a:ln>
            <a:effectLst/>
          </c:spPr>
          <c:invertIfNegative val="0"/>
          <c:cat>
            <c:strRef>
              <c:f>'Salaries by Sector'!$A$2:$A$15</c:f>
              <c:strCache>
                <c:ptCount val="13"/>
                <c:pt idx="0">
                  <c:v>Manufacturing</c:v>
                </c:pt>
                <c:pt idx="1">
                  <c:v>Financial Activities</c:v>
                </c:pt>
                <c:pt idx="2">
                  <c:v> Information</c:v>
                </c:pt>
                <c:pt idx="3">
                  <c:v>   Goods-Producing</c:v>
                </c:pt>
                <c:pt idx="4">
                  <c:v>Professional &amp; Business Services</c:v>
                </c:pt>
                <c:pt idx="5">
                  <c:v>Construction</c:v>
                </c:pt>
                <c:pt idx="6">
                  <c:v>Service-Providing</c:v>
                </c:pt>
                <c:pt idx="7">
                  <c:v> Trade, Transportation, &amp; Utilities</c:v>
                </c:pt>
                <c:pt idx="8">
                  <c:v>Education &amp; Health Services</c:v>
                </c:pt>
                <c:pt idx="9">
                  <c:v>Natural Resources &amp; Mining</c:v>
                </c:pt>
                <c:pt idx="10">
                  <c:v>Other Services</c:v>
                </c:pt>
                <c:pt idx="11">
                  <c:v>Agriculture, Forestry, Fishing &amp; Hunting</c:v>
                </c:pt>
                <c:pt idx="12">
                  <c:v>   Leisure &amp; Hospitality</c:v>
                </c:pt>
              </c:strCache>
            </c:strRef>
          </c:cat>
          <c:val>
            <c:numRef>
              <c:f>'Salaries by Sector'!$B$2:$B$15</c:f>
              <c:numCache>
                <c:formatCode>"$"#,##0_);[Red]\("$"#,##0\)</c:formatCode>
                <c:ptCount val="13"/>
                <c:pt idx="0">
                  <c:v>82836</c:v>
                </c:pt>
                <c:pt idx="1">
                  <c:v>64168</c:v>
                </c:pt>
                <c:pt idx="2">
                  <c:v>67704</c:v>
                </c:pt>
                <c:pt idx="3">
                  <c:v>56992</c:v>
                </c:pt>
                <c:pt idx="4">
                  <c:v>52208</c:v>
                </c:pt>
                <c:pt idx="5">
                  <c:v>49348</c:v>
                </c:pt>
                <c:pt idx="6">
                  <c:v>42328</c:v>
                </c:pt>
                <c:pt idx="7">
                  <c:v>40092</c:v>
                </c:pt>
                <c:pt idx="8">
                  <c:v>45032</c:v>
                </c:pt>
                <c:pt idx="9">
                  <c:v>28444</c:v>
                </c:pt>
                <c:pt idx="10">
                  <c:v>25584</c:v>
                </c:pt>
                <c:pt idx="11">
                  <c:v>25428</c:v>
                </c:pt>
                <c:pt idx="12">
                  <c:v>18044</c:v>
                </c:pt>
              </c:numCache>
            </c:numRef>
          </c:val>
          <c:extLst>
            <c:ext xmlns:c16="http://schemas.microsoft.com/office/drawing/2014/chart" uri="{C3380CC4-5D6E-409C-BE32-E72D297353CC}">
              <c16:uniqueId val="{00000000-8C8D-48AA-BD5B-C2E1B9C796E5}"/>
            </c:ext>
          </c:extLst>
        </c:ser>
        <c:ser>
          <c:idx val="1"/>
          <c:order val="1"/>
          <c:tx>
            <c:v>2011</c:v>
          </c:tx>
          <c:spPr>
            <a:solidFill>
              <a:srgbClr val="92D050"/>
            </a:solidFill>
            <a:ln>
              <a:noFill/>
            </a:ln>
            <a:effectLst/>
          </c:spPr>
          <c:invertIfNegative val="0"/>
          <c:cat>
            <c:strRef>
              <c:f>'Salaries by Sector'!$A$2:$A$15</c:f>
              <c:strCache>
                <c:ptCount val="13"/>
                <c:pt idx="0">
                  <c:v>Manufacturing</c:v>
                </c:pt>
                <c:pt idx="1">
                  <c:v>Financial Activities</c:v>
                </c:pt>
                <c:pt idx="2">
                  <c:v> Information</c:v>
                </c:pt>
                <c:pt idx="3">
                  <c:v>   Goods-Producing</c:v>
                </c:pt>
                <c:pt idx="4">
                  <c:v>Professional &amp; Business Services</c:v>
                </c:pt>
                <c:pt idx="5">
                  <c:v>Construction</c:v>
                </c:pt>
                <c:pt idx="6">
                  <c:v>Service-Providing</c:v>
                </c:pt>
                <c:pt idx="7">
                  <c:v> Trade, Transportation, &amp; Utilities</c:v>
                </c:pt>
                <c:pt idx="8">
                  <c:v>Education &amp; Health Services</c:v>
                </c:pt>
                <c:pt idx="9">
                  <c:v>Natural Resources &amp; Mining</c:v>
                </c:pt>
                <c:pt idx="10">
                  <c:v>Other Services</c:v>
                </c:pt>
                <c:pt idx="11">
                  <c:v>Agriculture, Forestry, Fishing &amp; Hunting</c:v>
                </c:pt>
                <c:pt idx="12">
                  <c:v>   Leisure &amp; Hospitality</c:v>
                </c:pt>
              </c:strCache>
            </c:strRef>
          </c:cat>
          <c:val>
            <c:numRef>
              <c:f>'Salaries by Sector'!$C$2:$C$15</c:f>
              <c:numCache>
                <c:formatCode>"$"#,##0_);[Red]\("$"#,##0\)</c:formatCode>
                <c:ptCount val="13"/>
                <c:pt idx="0">
                  <c:v>87152</c:v>
                </c:pt>
                <c:pt idx="1">
                  <c:v>68380</c:v>
                </c:pt>
                <c:pt idx="2">
                  <c:v>69732</c:v>
                </c:pt>
                <c:pt idx="3">
                  <c:v>58812</c:v>
                </c:pt>
                <c:pt idx="4">
                  <c:v>55068</c:v>
                </c:pt>
                <c:pt idx="5" formatCode="&quot;$&quot;#,##0">
                  <c:v>50960</c:v>
                </c:pt>
                <c:pt idx="6">
                  <c:v>43836</c:v>
                </c:pt>
                <c:pt idx="7">
                  <c:v>41184</c:v>
                </c:pt>
                <c:pt idx="8">
                  <c:v>46332</c:v>
                </c:pt>
                <c:pt idx="9">
                  <c:v>29224</c:v>
                </c:pt>
                <c:pt idx="10">
                  <c:v>25792</c:v>
                </c:pt>
                <c:pt idx="11">
                  <c:v>25480</c:v>
                </c:pt>
                <c:pt idx="12">
                  <c:v>18460</c:v>
                </c:pt>
              </c:numCache>
            </c:numRef>
          </c:val>
          <c:extLst>
            <c:ext xmlns:c16="http://schemas.microsoft.com/office/drawing/2014/chart" uri="{C3380CC4-5D6E-409C-BE32-E72D297353CC}">
              <c16:uniqueId val="{00000001-8C8D-48AA-BD5B-C2E1B9C796E5}"/>
            </c:ext>
          </c:extLst>
        </c:ser>
        <c:ser>
          <c:idx val="2"/>
          <c:order val="2"/>
          <c:tx>
            <c:v>2012</c:v>
          </c:tx>
          <c:spPr>
            <a:solidFill>
              <a:srgbClr val="E26714"/>
            </a:solidFill>
            <a:ln>
              <a:noFill/>
            </a:ln>
            <a:effectLst/>
          </c:spPr>
          <c:invertIfNegative val="0"/>
          <c:cat>
            <c:strRef>
              <c:f>'Salaries by Sector'!$A$2:$A$15</c:f>
              <c:strCache>
                <c:ptCount val="13"/>
                <c:pt idx="0">
                  <c:v>Manufacturing</c:v>
                </c:pt>
                <c:pt idx="1">
                  <c:v>Financial Activities</c:v>
                </c:pt>
                <c:pt idx="2">
                  <c:v> Information</c:v>
                </c:pt>
                <c:pt idx="3">
                  <c:v>   Goods-Producing</c:v>
                </c:pt>
                <c:pt idx="4">
                  <c:v>Professional &amp; Business Services</c:v>
                </c:pt>
                <c:pt idx="5">
                  <c:v>Construction</c:v>
                </c:pt>
                <c:pt idx="6">
                  <c:v>Service-Providing</c:v>
                </c:pt>
                <c:pt idx="7">
                  <c:v> Trade, Transportation, &amp; Utilities</c:v>
                </c:pt>
                <c:pt idx="8">
                  <c:v>Education &amp; Health Services</c:v>
                </c:pt>
                <c:pt idx="9">
                  <c:v>Natural Resources &amp; Mining</c:v>
                </c:pt>
                <c:pt idx="10">
                  <c:v>Other Services</c:v>
                </c:pt>
                <c:pt idx="11">
                  <c:v>Agriculture, Forestry, Fishing &amp; Hunting</c:v>
                </c:pt>
                <c:pt idx="12">
                  <c:v>   Leisure &amp; Hospitality</c:v>
                </c:pt>
              </c:strCache>
            </c:strRef>
          </c:cat>
          <c:val>
            <c:numRef>
              <c:f>'Salaries by Sector'!$D$2:$D$15</c:f>
              <c:numCache>
                <c:formatCode>"$"#,##0_);[Red]\("$"#,##0\)</c:formatCode>
                <c:ptCount val="13"/>
                <c:pt idx="0">
                  <c:v>95472</c:v>
                </c:pt>
                <c:pt idx="1">
                  <c:v>69628</c:v>
                </c:pt>
                <c:pt idx="2">
                  <c:v>68692</c:v>
                </c:pt>
                <c:pt idx="3" formatCode="&quot;$&quot;#,##0">
                  <c:v>61984</c:v>
                </c:pt>
                <c:pt idx="4">
                  <c:v>56108</c:v>
                </c:pt>
                <c:pt idx="5">
                  <c:v>52000</c:v>
                </c:pt>
                <c:pt idx="6">
                  <c:v>44252</c:v>
                </c:pt>
                <c:pt idx="7">
                  <c:v>43316</c:v>
                </c:pt>
                <c:pt idx="8">
                  <c:v>45760</c:v>
                </c:pt>
                <c:pt idx="9">
                  <c:v>30732</c:v>
                </c:pt>
                <c:pt idx="10">
                  <c:v>24648</c:v>
                </c:pt>
                <c:pt idx="11">
                  <c:v>26936</c:v>
                </c:pt>
                <c:pt idx="12">
                  <c:v>18772</c:v>
                </c:pt>
              </c:numCache>
            </c:numRef>
          </c:val>
          <c:extLst>
            <c:ext xmlns:c16="http://schemas.microsoft.com/office/drawing/2014/chart" uri="{C3380CC4-5D6E-409C-BE32-E72D297353CC}">
              <c16:uniqueId val="{00000002-8C8D-48AA-BD5B-C2E1B9C796E5}"/>
            </c:ext>
          </c:extLst>
        </c:ser>
        <c:ser>
          <c:idx val="3"/>
          <c:order val="3"/>
          <c:tx>
            <c:v>2013</c:v>
          </c:tx>
          <c:spPr>
            <a:solidFill>
              <a:srgbClr val="C85CA4"/>
            </a:solidFill>
            <a:ln>
              <a:noFill/>
            </a:ln>
            <a:effectLst/>
          </c:spPr>
          <c:invertIfNegative val="0"/>
          <c:cat>
            <c:strRef>
              <c:f>'Salaries by Sector'!$A$2:$A$15</c:f>
              <c:strCache>
                <c:ptCount val="13"/>
                <c:pt idx="0">
                  <c:v>Manufacturing</c:v>
                </c:pt>
                <c:pt idx="1">
                  <c:v>Financial Activities</c:v>
                </c:pt>
                <c:pt idx="2">
                  <c:v> Information</c:v>
                </c:pt>
                <c:pt idx="3">
                  <c:v>   Goods-Producing</c:v>
                </c:pt>
                <c:pt idx="4">
                  <c:v>Professional &amp; Business Services</c:v>
                </c:pt>
                <c:pt idx="5">
                  <c:v>Construction</c:v>
                </c:pt>
                <c:pt idx="6">
                  <c:v>Service-Providing</c:v>
                </c:pt>
                <c:pt idx="7">
                  <c:v> Trade, Transportation, &amp; Utilities</c:v>
                </c:pt>
                <c:pt idx="8">
                  <c:v>Education &amp; Health Services</c:v>
                </c:pt>
                <c:pt idx="9">
                  <c:v>Natural Resources &amp; Mining</c:v>
                </c:pt>
                <c:pt idx="10">
                  <c:v>Other Services</c:v>
                </c:pt>
                <c:pt idx="11">
                  <c:v>Agriculture, Forestry, Fishing &amp; Hunting</c:v>
                </c:pt>
                <c:pt idx="12">
                  <c:v>   Leisure &amp; Hospitality</c:v>
                </c:pt>
              </c:strCache>
            </c:strRef>
          </c:cat>
          <c:val>
            <c:numRef>
              <c:f>'Salaries by Sector'!$E$2:$E$15</c:f>
              <c:numCache>
                <c:formatCode>"$"#,##0_);[Red]\("$"#,##0\)</c:formatCode>
                <c:ptCount val="13"/>
                <c:pt idx="0">
                  <c:v>99632</c:v>
                </c:pt>
                <c:pt idx="1">
                  <c:v>69784</c:v>
                </c:pt>
                <c:pt idx="2">
                  <c:v>68432</c:v>
                </c:pt>
                <c:pt idx="3">
                  <c:v>63856</c:v>
                </c:pt>
                <c:pt idx="4">
                  <c:v>56108</c:v>
                </c:pt>
                <c:pt idx="5">
                  <c:v>51428</c:v>
                </c:pt>
                <c:pt idx="6">
                  <c:v>43992</c:v>
                </c:pt>
                <c:pt idx="7">
                  <c:v>42484</c:v>
                </c:pt>
                <c:pt idx="8">
                  <c:v>43784</c:v>
                </c:pt>
                <c:pt idx="9">
                  <c:v>31824</c:v>
                </c:pt>
                <c:pt idx="10">
                  <c:v>29120</c:v>
                </c:pt>
                <c:pt idx="11">
                  <c:v>28756</c:v>
                </c:pt>
                <c:pt idx="12">
                  <c:v>18876</c:v>
                </c:pt>
              </c:numCache>
            </c:numRef>
          </c:val>
          <c:extLst>
            <c:ext xmlns:c16="http://schemas.microsoft.com/office/drawing/2014/chart" uri="{C3380CC4-5D6E-409C-BE32-E72D297353CC}">
              <c16:uniqueId val="{00000003-8C8D-48AA-BD5B-C2E1B9C796E5}"/>
            </c:ext>
          </c:extLst>
        </c:ser>
        <c:ser>
          <c:idx val="4"/>
          <c:order val="4"/>
          <c:tx>
            <c:v>2014</c:v>
          </c:tx>
          <c:spPr>
            <a:solidFill>
              <a:srgbClr val="FFC000"/>
            </a:solidFill>
            <a:ln>
              <a:noFill/>
            </a:ln>
            <a:effectLst/>
          </c:spPr>
          <c:invertIfNegative val="0"/>
          <c:cat>
            <c:strRef>
              <c:f>'Salaries by Sector'!$A$2:$A$15</c:f>
              <c:strCache>
                <c:ptCount val="13"/>
                <c:pt idx="0">
                  <c:v>Manufacturing</c:v>
                </c:pt>
                <c:pt idx="1">
                  <c:v>Financial Activities</c:v>
                </c:pt>
                <c:pt idx="2">
                  <c:v> Information</c:v>
                </c:pt>
                <c:pt idx="3">
                  <c:v>   Goods-Producing</c:v>
                </c:pt>
                <c:pt idx="4">
                  <c:v>Professional &amp; Business Services</c:v>
                </c:pt>
                <c:pt idx="5">
                  <c:v>Construction</c:v>
                </c:pt>
                <c:pt idx="6">
                  <c:v>Service-Providing</c:v>
                </c:pt>
                <c:pt idx="7">
                  <c:v> Trade, Transportation, &amp; Utilities</c:v>
                </c:pt>
                <c:pt idx="8">
                  <c:v>Education &amp; Health Services</c:v>
                </c:pt>
                <c:pt idx="9">
                  <c:v>Natural Resources &amp; Mining</c:v>
                </c:pt>
                <c:pt idx="10">
                  <c:v>Other Services</c:v>
                </c:pt>
                <c:pt idx="11">
                  <c:v>Agriculture, Forestry, Fishing &amp; Hunting</c:v>
                </c:pt>
                <c:pt idx="12">
                  <c:v>   Leisure &amp; Hospitality</c:v>
                </c:pt>
              </c:strCache>
            </c:strRef>
          </c:cat>
          <c:val>
            <c:numRef>
              <c:f>'Salaries by Sector'!$F$2:$F$15</c:f>
              <c:numCache>
                <c:formatCode>"$"#,##0_);[Red]\("$"#,##0\)</c:formatCode>
                <c:ptCount val="13"/>
                <c:pt idx="0">
                  <c:v>102700</c:v>
                </c:pt>
                <c:pt idx="1">
                  <c:v>73112</c:v>
                </c:pt>
                <c:pt idx="2">
                  <c:v>67392</c:v>
                </c:pt>
                <c:pt idx="3">
                  <c:v>66456</c:v>
                </c:pt>
                <c:pt idx="4">
                  <c:v>58604</c:v>
                </c:pt>
                <c:pt idx="5">
                  <c:v>52052</c:v>
                </c:pt>
                <c:pt idx="6">
                  <c:v>44876</c:v>
                </c:pt>
                <c:pt idx="7">
                  <c:v>43628</c:v>
                </c:pt>
                <c:pt idx="8">
                  <c:v>44044</c:v>
                </c:pt>
                <c:pt idx="9">
                  <c:v>33436</c:v>
                </c:pt>
                <c:pt idx="10">
                  <c:v>29796</c:v>
                </c:pt>
                <c:pt idx="11">
                  <c:v>30160</c:v>
                </c:pt>
                <c:pt idx="12">
                  <c:v>19188</c:v>
                </c:pt>
              </c:numCache>
            </c:numRef>
          </c:val>
          <c:extLst>
            <c:ext xmlns:c16="http://schemas.microsoft.com/office/drawing/2014/chart" uri="{C3380CC4-5D6E-409C-BE32-E72D297353CC}">
              <c16:uniqueId val="{00000004-8C8D-48AA-BD5B-C2E1B9C796E5}"/>
            </c:ext>
          </c:extLst>
        </c:ser>
        <c:ser>
          <c:idx val="5"/>
          <c:order val="5"/>
          <c:tx>
            <c:v>2015</c:v>
          </c:tx>
          <c:spPr>
            <a:solidFill>
              <a:srgbClr val="609488"/>
            </a:solidFill>
            <a:ln>
              <a:noFill/>
            </a:ln>
            <a:effectLst/>
          </c:spPr>
          <c:invertIfNegative val="0"/>
          <c:cat>
            <c:strRef>
              <c:f>'Salaries by Sector'!$A$2:$A$15</c:f>
              <c:strCache>
                <c:ptCount val="13"/>
                <c:pt idx="0">
                  <c:v>Manufacturing</c:v>
                </c:pt>
                <c:pt idx="1">
                  <c:v>Financial Activities</c:v>
                </c:pt>
                <c:pt idx="2">
                  <c:v> Information</c:v>
                </c:pt>
                <c:pt idx="3">
                  <c:v>   Goods-Producing</c:v>
                </c:pt>
                <c:pt idx="4">
                  <c:v>Professional &amp; Business Services</c:v>
                </c:pt>
                <c:pt idx="5">
                  <c:v>Construction</c:v>
                </c:pt>
                <c:pt idx="6">
                  <c:v>Service-Providing</c:v>
                </c:pt>
                <c:pt idx="7">
                  <c:v> Trade, Transportation, &amp; Utilities</c:v>
                </c:pt>
                <c:pt idx="8">
                  <c:v>Education &amp; Health Services</c:v>
                </c:pt>
                <c:pt idx="9">
                  <c:v>Natural Resources &amp; Mining</c:v>
                </c:pt>
                <c:pt idx="10">
                  <c:v>Other Services</c:v>
                </c:pt>
                <c:pt idx="11">
                  <c:v>Agriculture, Forestry, Fishing &amp; Hunting</c:v>
                </c:pt>
                <c:pt idx="12">
                  <c:v>   Leisure &amp; Hospitality</c:v>
                </c:pt>
              </c:strCache>
            </c:strRef>
          </c:cat>
          <c:val>
            <c:numRef>
              <c:f>'Salaries by Sector'!$G$2:$G$15</c:f>
              <c:numCache>
                <c:formatCode>"$"#,##0_);[Red]\("$"#,##0\)</c:formatCode>
                <c:ptCount val="13"/>
                <c:pt idx="0">
                  <c:v>107692</c:v>
                </c:pt>
                <c:pt idx="1">
                  <c:v>76856</c:v>
                </c:pt>
                <c:pt idx="2" formatCode="&quot;$&quot;#,##0">
                  <c:v>69316</c:v>
                </c:pt>
                <c:pt idx="3">
                  <c:v>69108</c:v>
                </c:pt>
                <c:pt idx="4">
                  <c:v>61360</c:v>
                </c:pt>
                <c:pt idx="5">
                  <c:v>55536</c:v>
                </c:pt>
                <c:pt idx="6">
                  <c:v>46644</c:v>
                </c:pt>
                <c:pt idx="7">
                  <c:v>46072</c:v>
                </c:pt>
                <c:pt idx="8">
                  <c:v>45448</c:v>
                </c:pt>
                <c:pt idx="9">
                  <c:v>33332</c:v>
                </c:pt>
                <c:pt idx="10">
                  <c:v>31512</c:v>
                </c:pt>
                <c:pt idx="11">
                  <c:v>30836</c:v>
                </c:pt>
                <c:pt idx="12">
                  <c:v>20176</c:v>
                </c:pt>
              </c:numCache>
            </c:numRef>
          </c:val>
          <c:extLst>
            <c:ext xmlns:c16="http://schemas.microsoft.com/office/drawing/2014/chart" uri="{C3380CC4-5D6E-409C-BE32-E72D297353CC}">
              <c16:uniqueId val="{00000005-8C8D-48AA-BD5B-C2E1B9C796E5}"/>
            </c:ext>
          </c:extLst>
        </c:ser>
        <c:ser>
          <c:idx val="6"/>
          <c:order val="6"/>
          <c:tx>
            <c:v>2016</c:v>
          </c:tx>
          <c:spPr>
            <a:solidFill>
              <a:srgbClr val="FC988E"/>
            </a:solidFill>
            <a:ln>
              <a:noFill/>
            </a:ln>
            <a:effectLst/>
          </c:spPr>
          <c:invertIfNegative val="0"/>
          <c:cat>
            <c:strRef>
              <c:f>'Salaries by Sector'!$A$2:$A$15</c:f>
              <c:strCache>
                <c:ptCount val="13"/>
                <c:pt idx="0">
                  <c:v>Manufacturing</c:v>
                </c:pt>
                <c:pt idx="1">
                  <c:v>Financial Activities</c:v>
                </c:pt>
                <c:pt idx="2">
                  <c:v> Information</c:v>
                </c:pt>
                <c:pt idx="3">
                  <c:v>   Goods-Producing</c:v>
                </c:pt>
                <c:pt idx="4">
                  <c:v>Professional &amp; Business Services</c:v>
                </c:pt>
                <c:pt idx="5">
                  <c:v>Construction</c:v>
                </c:pt>
                <c:pt idx="6">
                  <c:v>Service-Providing</c:v>
                </c:pt>
                <c:pt idx="7">
                  <c:v> Trade, Transportation, &amp; Utilities</c:v>
                </c:pt>
                <c:pt idx="8">
                  <c:v>Education &amp; Health Services</c:v>
                </c:pt>
                <c:pt idx="9">
                  <c:v>Natural Resources &amp; Mining</c:v>
                </c:pt>
                <c:pt idx="10">
                  <c:v>Other Services</c:v>
                </c:pt>
                <c:pt idx="11">
                  <c:v>Agriculture, Forestry, Fishing &amp; Hunting</c:v>
                </c:pt>
                <c:pt idx="12">
                  <c:v>   Leisure &amp; Hospitality</c:v>
                </c:pt>
              </c:strCache>
            </c:strRef>
          </c:cat>
          <c:val>
            <c:numRef>
              <c:f>'Salaries by Sector'!$H$2:$H$15</c:f>
              <c:numCache>
                <c:formatCode>"$"#,##0_);[Red]\("$"#,##0\)</c:formatCode>
                <c:ptCount val="13"/>
                <c:pt idx="0">
                  <c:v>99528</c:v>
                </c:pt>
                <c:pt idx="1">
                  <c:v>78416</c:v>
                </c:pt>
                <c:pt idx="2">
                  <c:v>70616</c:v>
                </c:pt>
                <c:pt idx="3">
                  <c:v>66768</c:v>
                </c:pt>
                <c:pt idx="4">
                  <c:v>60944</c:v>
                </c:pt>
                <c:pt idx="5">
                  <c:v>56212</c:v>
                </c:pt>
                <c:pt idx="6">
                  <c:v>46748</c:v>
                </c:pt>
                <c:pt idx="7">
                  <c:v>45552</c:v>
                </c:pt>
                <c:pt idx="8">
                  <c:v>45864</c:v>
                </c:pt>
                <c:pt idx="9">
                  <c:v>34320</c:v>
                </c:pt>
                <c:pt idx="10">
                  <c:v>31980</c:v>
                </c:pt>
                <c:pt idx="11">
                  <c:v>32292</c:v>
                </c:pt>
                <c:pt idx="12">
                  <c:v>20904</c:v>
                </c:pt>
              </c:numCache>
            </c:numRef>
          </c:val>
          <c:extLst>
            <c:ext xmlns:c16="http://schemas.microsoft.com/office/drawing/2014/chart" uri="{C3380CC4-5D6E-409C-BE32-E72D297353CC}">
              <c16:uniqueId val="{00000006-8C8D-48AA-BD5B-C2E1B9C796E5}"/>
            </c:ext>
          </c:extLst>
        </c:ser>
        <c:ser>
          <c:idx val="7"/>
          <c:order val="7"/>
          <c:tx>
            <c:v>2017</c:v>
          </c:tx>
          <c:spPr>
            <a:solidFill>
              <a:srgbClr val="8591EB"/>
            </a:solidFill>
            <a:ln>
              <a:noFill/>
            </a:ln>
            <a:effectLst/>
          </c:spPr>
          <c:invertIfNegative val="0"/>
          <c:dLbls>
            <c:dLbl>
              <c:idx val="0"/>
              <c:layout>
                <c:manualLayout>
                  <c:x val="9.44956366081751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8D-48AA-BD5B-C2E1B9C796E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8591EB"/>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'Salaries by Sector'!$A$2:$A$15</c:f>
              <c:strCache>
                <c:ptCount val="13"/>
                <c:pt idx="0">
                  <c:v>Manufacturing</c:v>
                </c:pt>
                <c:pt idx="1">
                  <c:v>Financial Activities</c:v>
                </c:pt>
                <c:pt idx="2">
                  <c:v> Information</c:v>
                </c:pt>
                <c:pt idx="3">
                  <c:v>   Goods-Producing</c:v>
                </c:pt>
                <c:pt idx="4">
                  <c:v>Professional &amp; Business Services</c:v>
                </c:pt>
                <c:pt idx="5">
                  <c:v>Construction</c:v>
                </c:pt>
                <c:pt idx="6">
                  <c:v>Service-Providing</c:v>
                </c:pt>
                <c:pt idx="7">
                  <c:v> Trade, Transportation, &amp; Utilities</c:v>
                </c:pt>
                <c:pt idx="8">
                  <c:v>Education &amp; Health Services</c:v>
                </c:pt>
                <c:pt idx="9">
                  <c:v>Natural Resources &amp; Mining</c:v>
                </c:pt>
                <c:pt idx="10">
                  <c:v>Other Services</c:v>
                </c:pt>
                <c:pt idx="11">
                  <c:v>Agriculture, Forestry, Fishing &amp; Hunting</c:v>
                </c:pt>
                <c:pt idx="12">
                  <c:v>   Leisure &amp; Hospitality</c:v>
                </c:pt>
              </c:strCache>
            </c:strRef>
          </c:cat>
          <c:val>
            <c:numRef>
              <c:f>'Salaries by Sector'!$I$2:$I$15</c:f>
              <c:numCache>
                <c:formatCode>"$"#,##0_);[Red]\("$"#,##0\)</c:formatCode>
                <c:ptCount val="13"/>
                <c:pt idx="0">
                  <c:v>98332</c:v>
                </c:pt>
                <c:pt idx="1">
                  <c:v>80444</c:v>
                </c:pt>
                <c:pt idx="2">
                  <c:v>70148</c:v>
                </c:pt>
                <c:pt idx="3">
                  <c:v>67236</c:v>
                </c:pt>
                <c:pt idx="4">
                  <c:v>61204</c:v>
                </c:pt>
                <c:pt idx="5">
                  <c:v>57460</c:v>
                </c:pt>
                <c:pt idx="6">
                  <c:v>47684</c:v>
                </c:pt>
                <c:pt idx="7">
                  <c:v>46800</c:v>
                </c:pt>
                <c:pt idx="8">
                  <c:v>46852</c:v>
                </c:pt>
                <c:pt idx="9">
                  <c:v>35360</c:v>
                </c:pt>
                <c:pt idx="10">
                  <c:v>33020</c:v>
                </c:pt>
                <c:pt idx="11">
                  <c:v>33176</c:v>
                </c:pt>
                <c:pt idx="12">
                  <c:v>21840</c:v>
                </c:pt>
              </c:numCache>
            </c:numRef>
          </c:val>
          <c:extLst>
            <c:ext xmlns:c16="http://schemas.microsoft.com/office/drawing/2014/chart" uri="{C3380CC4-5D6E-409C-BE32-E72D297353CC}">
              <c16:uniqueId val="{00000008-8C8D-48AA-BD5B-C2E1B9C796E5}"/>
            </c:ext>
          </c:extLst>
        </c:ser>
        <c:dLbls>
          <c:showLegendKey val="0"/>
          <c:showVal val="0"/>
          <c:showCatName val="0"/>
          <c:showSerName val="0"/>
          <c:showPercent val="0"/>
          <c:showBubbleSize val="0"/>
        </c:dLbls>
        <c:gapWidth val="184"/>
        <c:axId val="398805920"/>
        <c:axId val="398806248"/>
      </c:barChart>
      <c:catAx>
        <c:axId val="398805920"/>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98806248"/>
        <c:crosses val="autoZero"/>
        <c:auto val="1"/>
        <c:lblAlgn val="ctr"/>
        <c:lblOffset val="100"/>
        <c:noMultiLvlLbl val="0"/>
      </c:catAx>
      <c:valAx>
        <c:axId val="3988062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398805920"/>
        <c:crosses val="autoZero"/>
        <c:crossBetween val="between"/>
      </c:valAx>
      <c:spPr>
        <a:noFill/>
        <a:ln w="25400">
          <a:noFill/>
        </a:ln>
        <a:effectLst/>
      </c:spPr>
    </c:plotArea>
    <c:legend>
      <c:legendPos val="t"/>
      <c:layout>
        <c:manualLayout>
          <c:xMode val="edge"/>
          <c:yMode val="edge"/>
          <c:x val="0.20689347840419939"/>
          <c:y val="0.10137137671795403"/>
          <c:w val="0.53632108042763238"/>
          <c:h val="5.6296628129361287E-2"/>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solidFill>
                  <a:sysClr val="windowText" lastClr="000000"/>
                </a:solidFill>
                <a:latin typeface="Arial Black" panose="020B0A04020102020204" pitchFamily="34" charset="0"/>
              </a:rPr>
              <a:t>Can</a:t>
            </a:r>
            <a:r>
              <a:rPr lang="en-US" sz="1200" b="1" baseline="0" dirty="0">
                <a:solidFill>
                  <a:sysClr val="windowText" lastClr="000000"/>
                </a:solidFill>
                <a:latin typeface="Arial Black" panose="020B0A04020102020204" pitchFamily="34" charset="0"/>
              </a:rPr>
              <a:t> Families Afford Living in Ventura County on One Paid Job? </a:t>
            </a:r>
            <a:r>
              <a:rPr lang="en-US" sz="1200" b="1" dirty="0">
                <a:solidFill>
                  <a:sysClr val="windowText" lastClr="000000"/>
                </a:solidFill>
                <a:latin typeface="Arial Black" panose="020B0A04020102020204" pitchFamily="34" charset="0"/>
              </a:rPr>
              <a:t>Ventura County Cost of Living and Hourly Wages Comparison (2018)</a:t>
            </a:r>
          </a:p>
        </c:rich>
      </c:tx>
      <c:layout>
        <c:manualLayout>
          <c:xMode val="edge"/>
          <c:yMode val="edge"/>
          <c:x val="0.12098355452127474"/>
          <c:y val="1.88299589836789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490796252922662"/>
          <c:y val="0.12013912466490716"/>
          <c:w val="0.65819563680991144"/>
          <c:h val="0.82167436777177039"/>
        </c:manualLayout>
      </c:layout>
      <c:barChart>
        <c:barDir val="bar"/>
        <c:grouping val="clustered"/>
        <c:varyColors val="0"/>
        <c:ser>
          <c:idx val="0"/>
          <c:order val="0"/>
          <c:tx>
            <c:strRef>
              <c:f>'Wages and Cost of Living'!$B$2</c:f>
              <c:strCache>
                <c:ptCount val="1"/>
                <c:pt idx="0">
                  <c:v>Wages</c:v>
                </c:pt>
              </c:strCache>
            </c:strRef>
          </c:tx>
          <c:spPr>
            <a:solidFill>
              <a:schemeClr val="accent4">
                <a:lumMod val="60000"/>
                <a:lumOff val="40000"/>
              </a:schemeClr>
            </a:solidFill>
            <a:ln>
              <a:noFill/>
            </a:ln>
            <a:effectLst/>
          </c:spPr>
          <c:invertIfNegative val="0"/>
          <c:cat>
            <c:strRef>
              <c:f>'Wages and Cost of Living'!$A$3:$A$24</c:f>
              <c:strCache>
                <c:ptCount val="22"/>
                <c:pt idx="0">
                  <c:v>Legal</c:v>
                </c:pt>
                <c:pt idx="1">
                  <c:v>Management</c:v>
                </c:pt>
                <c:pt idx="2">
                  <c:v>Architecture and Engineering</c:v>
                </c:pt>
                <c:pt idx="3">
                  <c:v>Computer and Mathematical</c:v>
                </c:pt>
                <c:pt idx="4">
                  <c:v>Healthcare Practitioners and Technical </c:v>
                </c:pt>
                <c:pt idx="5">
                  <c:v>Life, Physical, and Social Science</c:v>
                </c:pt>
                <c:pt idx="6">
                  <c:v>Business and Financial Operations</c:v>
                </c:pt>
                <c:pt idx="7">
                  <c:v>Protective Service</c:v>
                </c:pt>
                <c:pt idx="8">
                  <c:v>Community and Social Services Occupations</c:v>
                </c:pt>
                <c:pt idx="9">
                  <c:v>Arts, Design, Entertainment, Sports, and Media</c:v>
                </c:pt>
                <c:pt idx="10">
                  <c:v>Education, Training, and Library</c:v>
                </c:pt>
                <c:pt idx="11">
                  <c:v>Construction and Extraction</c:v>
                </c:pt>
                <c:pt idx="12">
                  <c:v>Installation, Maintenance, and Repair </c:v>
                </c:pt>
                <c:pt idx="13">
                  <c:v>Office and Administrative Support</c:v>
                </c:pt>
                <c:pt idx="14">
                  <c:v>Healthcare Support </c:v>
                </c:pt>
                <c:pt idx="15">
                  <c:v>Production</c:v>
                </c:pt>
                <c:pt idx="16">
                  <c:v>Transportation and Material Moving </c:v>
                </c:pt>
                <c:pt idx="17">
                  <c:v>Building and Grounds Cleaning and Maintenance</c:v>
                </c:pt>
                <c:pt idx="18">
                  <c:v>Sales and Related</c:v>
                </c:pt>
                <c:pt idx="19">
                  <c:v>Personal Care and Service</c:v>
                </c:pt>
                <c:pt idx="20">
                  <c:v>Food Preparation and Serving-Related</c:v>
                </c:pt>
                <c:pt idx="21">
                  <c:v>Farming, Fishing and Forestry</c:v>
                </c:pt>
              </c:strCache>
            </c:strRef>
          </c:cat>
          <c:val>
            <c:numRef>
              <c:f>'Wages and Cost of Living'!$B$3:$B$24</c:f>
              <c:numCache>
                <c:formatCode>"$"#,##0.00_);[Red]\("$"#,##0.00\)</c:formatCode>
                <c:ptCount val="22"/>
                <c:pt idx="0">
                  <c:v>68.069999999999993</c:v>
                </c:pt>
                <c:pt idx="1">
                  <c:v>60.96</c:v>
                </c:pt>
                <c:pt idx="2">
                  <c:v>45.22</c:v>
                </c:pt>
                <c:pt idx="3">
                  <c:v>44.01</c:v>
                </c:pt>
                <c:pt idx="4">
                  <c:v>41.91</c:v>
                </c:pt>
                <c:pt idx="5">
                  <c:v>40.659999999999997</c:v>
                </c:pt>
                <c:pt idx="6">
                  <c:v>40.049999999999997</c:v>
                </c:pt>
                <c:pt idx="7">
                  <c:v>30.74</c:v>
                </c:pt>
                <c:pt idx="8">
                  <c:v>26.19</c:v>
                </c:pt>
                <c:pt idx="9">
                  <c:v>32.79</c:v>
                </c:pt>
                <c:pt idx="10">
                  <c:v>28.24</c:v>
                </c:pt>
                <c:pt idx="11">
                  <c:v>26.37</c:v>
                </c:pt>
                <c:pt idx="12">
                  <c:v>24.91</c:v>
                </c:pt>
                <c:pt idx="13">
                  <c:v>20.34</c:v>
                </c:pt>
                <c:pt idx="14">
                  <c:v>18.37</c:v>
                </c:pt>
                <c:pt idx="15">
                  <c:v>19.25</c:v>
                </c:pt>
                <c:pt idx="16">
                  <c:v>16.68</c:v>
                </c:pt>
                <c:pt idx="17">
                  <c:v>15.84</c:v>
                </c:pt>
                <c:pt idx="18">
                  <c:v>19.84</c:v>
                </c:pt>
                <c:pt idx="19">
                  <c:v>14.06</c:v>
                </c:pt>
                <c:pt idx="20">
                  <c:v>13.4</c:v>
                </c:pt>
                <c:pt idx="21">
                  <c:v>12.93</c:v>
                </c:pt>
              </c:numCache>
            </c:numRef>
          </c:val>
          <c:extLst>
            <c:ext xmlns:c16="http://schemas.microsoft.com/office/drawing/2014/chart" uri="{C3380CC4-5D6E-409C-BE32-E72D297353CC}">
              <c16:uniqueId val="{00000000-A14B-445B-8222-35FE028A9BEF}"/>
            </c:ext>
          </c:extLst>
        </c:ser>
        <c:dLbls>
          <c:showLegendKey val="0"/>
          <c:showVal val="0"/>
          <c:showCatName val="0"/>
          <c:showSerName val="0"/>
          <c:showPercent val="0"/>
          <c:showBubbleSize val="0"/>
        </c:dLbls>
        <c:gapWidth val="50"/>
        <c:axId val="489811888"/>
        <c:axId val="489811560"/>
      </c:barChart>
      <c:catAx>
        <c:axId val="48981188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89811560"/>
        <c:crosses val="autoZero"/>
        <c:auto val="1"/>
        <c:lblAlgn val="ctr"/>
        <c:lblOffset val="100"/>
        <c:noMultiLvlLbl val="0"/>
      </c:catAx>
      <c:valAx>
        <c:axId val="489811560"/>
        <c:scaling>
          <c:orientation val="minMax"/>
        </c:scaling>
        <c:delete val="0"/>
        <c:axPos val="b"/>
        <c:majorGridlines>
          <c:spPr>
            <a:ln w="9525" cap="flat" cmpd="sng" algn="ctr">
              <a:solidFill>
                <a:schemeClr val="tx1">
                  <a:lumMod val="15000"/>
                  <a:lumOff val="85000"/>
                </a:schemeClr>
              </a:solidFill>
              <a:round/>
            </a:ln>
            <a:effectLst/>
          </c:spPr>
        </c:majorGridlines>
        <c:numFmt formatCode="&quot;$&quot;#,##0.00_);[Red]\(&quot;$&quot;#,##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8981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solidFill>
                  <a:sysClr val="windowText" lastClr="000000"/>
                </a:solidFill>
                <a:latin typeface="Arial Black" panose="020B0A04020102020204" pitchFamily="34" charset="0"/>
              </a:rPr>
              <a:t>Cost of Child Care as a Percent of Family Income in Ventura County</a:t>
            </a:r>
            <a:r>
              <a:rPr lang="en-US" sz="1400" baseline="0" dirty="0">
                <a:solidFill>
                  <a:sysClr val="windowText" lastClr="000000"/>
                </a:solidFill>
                <a:latin typeface="Arial Black" panose="020B0A04020102020204" pitchFamily="34" charset="0"/>
              </a:rPr>
              <a:t> (2017)</a:t>
            </a:r>
            <a:endParaRPr lang="en-US" sz="1400" dirty="0">
              <a:solidFill>
                <a:sysClr val="windowText" lastClr="000000"/>
              </a:solidFill>
              <a:latin typeface="Arial Black" panose="020B0A04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'Cost of Child Care'!$A$5</c:f>
              <c:strCache>
                <c:ptCount val="1"/>
                <c:pt idx="0">
                  <c:v>Couple with One Child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'Cost of Child Care'!$F$3:$I$3</c:f>
              <c:strCache>
                <c:ptCount val="4"/>
                <c:pt idx="0">
                  <c:v>100% Federal Poverty Level</c:v>
                </c:pt>
                <c:pt idx="1">
                  <c:v>200% Federal Poverty Level</c:v>
                </c:pt>
                <c:pt idx="2">
                  <c:v>300%  Federal Poverty Level</c:v>
                </c:pt>
                <c:pt idx="3">
                  <c:v>400%  Federal Poverty Level</c:v>
                </c:pt>
              </c:strCache>
            </c:strRef>
          </c:cat>
          <c:val>
            <c:numRef>
              <c:f>'Cost of Child Care'!$F$5:$I$5</c:f>
              <c:numCache>
                <c:formatCode>0%</c:formatCode>
                <c:ptCount val="4"/>
                <c:pt idx="0">
                  <c:v>0.50156709108716946</c:v>
                </c:pt>
                <c:pt idx="1">
                  <c:v>0.25078354554358473</c:v>
                </c:pt>
                <c:pt idx="2">
                  <c:v>0.1671890303623898</c:v>
                </c:pt>
                <c:pt idx="3">
                  <c:v>0.12539177277179236</c:v>
                </c:pt>
              </c:numCache>
            </c:numRef>
          </c:val>
          <c:extLst>
            <c:ext xmlns:c16="http://schemas.microsoft.com/office/drawing/2014/chart" uri="{C3380CC4-5D6E-409C-BE32-E72D297353CC}">
              <c16:uniqueId val="{00000000-E932-41E5-B392-8C4A86A045AB}"/>
            </c:ext>
          </c:extLst>
        </c:ser>
        <c:ser>
          <c:idx val="1"/>
          <c:order val="1"/>
          <c:tx>
            <c:strRef>
              <c:f>'Cost of Child Care'!$A$6</c:f>
              <c:strCache>
                <c:ptCount val="1"/>
                <c:pt idx="0">
                  <c:v>Coupld with Two Children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2D05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 of Child Care'!$F$6:$I$6</c:f>
              <c:numCache>
                <c:formatCode>0%</c:formatCode>
                <c:ptCount val="4"/>
                <c:pt idx="0">
                  <c:v>0.83268292682926826</c:v>
                </c:pt>
                <c:pt idx="1">
                  <c:v>0.41634146341463413</c:v>
                </c:pt>
                <c:pt idx="2">
                  <c:v>0.27756097560975612</c:v>
                </c:pt>
                <c:pt idx="3">
                  <c:v>0.20817073170731706</c:v>
                </c:pt>
              </c:numCache>
            </c:numRef>
          </c:val>
          <c:extLst>
            <c:ext xmlns:c16="http://schemas.microsoft.com/office/drawing/2014/chart" uri="{C3380CC4-5D6E-409C-BE32-E72D297353CC}">
              <c16:uniqueId val="{00000001-E932-41E5-B392-8C4A86A045AB}"/>
            </c:ext>
          </c:extLst>
        </c:ser>
        <c:ser>
          <c:idx val="2"/>
          <c:order val="2"/>
          <c:tx>
            <c:strRef>
              <c:f>'Cost of Child Care'!$A$7</c:f>
              <c:strCache>
                <c:ptCount val="1"/>
                <c:pt idx="0">
                  <c:v>Single Parent with One Child</c:v>
                </c:pt>
              </c:strCache>
            </c:strRef>
          </c:tx>
          <c:spPr>
            <a:solidFill>
              <a:srgbClr val="C581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5812B"/>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 of Child Care'!$F$7:$I$7</c:f>
              <c:numCache>
                <c:formatCode>0%</c:formatCode>
                <c:ptCount val="4"/>
                <c:pt idx="0">
                  <c:v>0.63066502463054186</c:v>
                </c:pt>
                <c:pt idx="1">
                  <c:v>0.31533251231527093</c:v>
                </c:pt>
                <c:pt idx="2">
                  <c:v>0.21022167487684729</c:v>
                </c:pt>
                <c:pt idx="3">
                  <c:v>0.15766625615763546</c:v>
                </c:pt>
              </c:numCache>
            </c:numRef>
          </c:val>
          <c:extLst>
            <c:ext xmlns:c16="http://schemas.microsoft.com/office/drawing/2014/chart" uri="{C3380CC4-5D6E-409C-BE32-E72D297353CC}">
              <c16:uniqueId val="{00000002-E932-41E5-B392-8C4A86A045AB}"/>
            </c:ext>
          </c:extLst>
        </c:ser>
        <c:ser>
          <c:idx val="3"/>
          <c:order val="3"/>
          <c:tx>
            <c:strRef>
              <c:f>'Cost of Child Care'!$A$8</c:f>
              <c:strCache>
                <c:ptCount val="1"/>
                <c:pt idx="0">
                  <c:v>Single Parent with Two Children</c:v>
                </c:pt>
              </c:strCache>
            </c:strRef>
          </c:tx>
          <c:spPr>
            <a:solidFill>
              <a:srgbClr val="924095"/>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2409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'Cost of Child Care'!$F$8:$I$8</c:f>
              <c:numCache>
                <c:formatCode>0%</c:formatCode>
                <c:ptCount val="4"/>
                <c:pt idx="0">
                  <c:v>1.0031341821743389</c:v>
                </c:pt>
                <c:pt idx="1">
                  <c:v>0.50156709108716946</c:v>
                </c:pt>
                <c:pt idx="2">
                  <c:v>0.3343780607247796</c:v>
                </c:pt>
                <c:pt idx="3">
                  <c:v>0.25078354554358473</c:v>
                </c:pt>
              </c:numCache>
            </c:numRef>
          </c:val>
          <c:extLst>
            <c:ext xmlns:c16="http://schemas.microsoft.com/office/drawing/2014/chart" uri="{C3380CC4-5D6E-409C-BE32-E72D297353CC}">
              <c16:uniqueId val="{00000003-E932-41E5-B392-8C4A86A045AB}"/>
            </c:ext>
          </c:extLst>
        </c:ser>
        <c:dLbls>
          <c:dLblPos val="outEnd"/>
          <c:showLegendKey val="0"/>
          <c:showVal val="1"/>
          <c:showCatName val="0"/>
          <c:showSerName val="0"/>
          <c:showPercent val="0"/>
          <c:showBubbleSize val="0"/>
        </c:dLbls>
        <c:gapWidth val="219"/>
        <c:axId val="501723760"/>
        <c:axId val="501722448"/>
      </c:barChart>
      <c:catAx>
        <c:axId val="501723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dirty="0">
                    <a:solidFill>
                      <a:sysClr val="windowText" lastClr="000000"/>
                    </a:solidFill>
                    <a:latin typeface="+mn-lt"/>
                  </a:rPr>
                  <a:t>Family Income (as Percent of Federal Poverty</a:t>
                </a:r>
                <a:r>
                  <a:rPr lang="en-US" sz="1000" b="1" baseline="0" dirty="0">
                    <a:solidFill>
                      <a:sysClr val="windowText" lastClr="000000"/>
                    </a:solidFill>
                    <a:latin typeface="+mn-lt"/>
                  </a:rPr>
                  <a:t> Level)</a:t>
                </a:r>
                <a:endParaRPr lang="en-US" sz="1000" b="1" dirty="0">
                  <a:solidFill>
                    <a:sysClr val="windowText" lastClr="000000"/>
                  </a:solidFill>
                  <a:latin typeface="+mn-lt"/>
                </a:endParaRPr>
              </a:p>
            </c:rich>
          </c:tx>
          <c:layout>
            <c:manualLayout>
              <c:xMode val="edge"/>
              <c:yMode val="edge"/>
              <c:x val="0.37183282194629114"/>
              <c:y val="0.934769848684168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1722448"/>
        <c:crosses val="autoZero"/>
        <c:auto val="1"/>
        <c:lblAlgn val="ctr"/>
        <c:lblOffset val="100"/>
        <c:noMultiLvlLbl val="0"/>
      </c:catAx>
      <c:valAx>
        <c:axId val="501722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solidFill>
                      <a:sysClr val="windowText" lastClr="000000"/>
                    </a:solidFill>
                  </a:rPr>
                  <a:t>Cost of Child Care</a:t>
                </a:r>
              </a:p>
              <a:p>
                <a:pPr>
                  <a:defRPr/>
                </a:pPr>
                <a:r>
                  <a:rPr lang="en-US" b="1" dirty="0">
                    <a:solidFill>
                      <a:sysClr val="windowText" lastClr="000000"/>
                    </a:solidFill>
                  </a:rPr>
                  <a:t>(as Percent of Family Income)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0172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latin typeface="Arial Black" panose="020B0A04020102020204" pitchFamily="34" charset="0"/>
              </a:rPr>
              <a:t>Female Earning as a Percentage of Male Earning in Ventura County (2012 -2017)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172812817235524E-2"/>
          <c:y val="0.24084453747060924"/>
          <c:w val="0.93013112839852929"/>
          <c:h val="0.56997858157505754"/>
        </c:manualLayout>
      </c:layout>
      <c:barChart>
        <c:barDir val="col"/>
        <c:grouping val="clustered"/>
        <c:varyColors val="0"/>
        <c:ser>
          <c:idx val="0"/>
          <c:order val="0"/>
          <c:tx>
            <c:v>2012</c:v>
          </c:tx>
          <c:spPr>
            <a:solidFill>
              <a:srgbClr val="0070C0"/>
            </a:solidFill>
            <a:ln>
              <a:solidFill>
                <a:schemeClr val="accent5">
                  <a:lumMod val="75000"/>
                </a:schemeClr>
              </a:solidFill>
            </a:ln>
            <a:effectLst/>
          </c:spPr>
          <c:invertIfNegative val="0"/>
          <c:cat>
            <c:strRef>
              <c:f>'Gender Difference in Pay'!$A$31:$I$31</c:f>
              <c:strCache>
                <c:ptCount val="8"/>
                <c:pt idx="0">
                  <c:v>Self-Employed in Incorporated Business</c:v>
                </c:pt>
                <c:pt idx="1">
                  <c:v>Local Government</c:v>
                </c:pt>
                <c:pt idx="2">
                  <c:v>Federal Government</c:v>
                </c:pt>
                <c:pt idx="3">
                  <c:v>State Government</c:v>
                </c:pt>
                <c:pt idx="4">
                  <c:v>Private Nonprofit</c:v>
                </c:pt>
                <c:pt idx="5">
                  <c:v>Private For-Profit Business Workers</c:v>
                </c:pt>
                <c:pt idx="6">
                  <c:v>Self-Employed in Unicorporated Business</c:v>
                </c:pt>
                <c:pt idx="7">
                  <c:v>Ventura County Average</c:v>
                </c:pt>
              </c:strCache>
            </c:strRef>
          </c:cat>
          <c:val>
            <c:numRef>
              <c:f>'Gender Difference in Pay'!$A$32:$I$32</c:f>
              <c:numCache>
                <c:formatCode>0%</c:formatCode>
                <c:ptCount val="8"/>
                <c:pt idx="0">
                  <c:v>0.66</c:v>
                </c:pt>
                <c:pt idx="1">
                  <c:v>0.76</c:v>
                </c:pt>
                <c:pt idx="2">
                  <c:v>0.83</c:v>
                </c:pt>
                <c:pt idx="3">
                  <c:v>0.85</c:v>
                </c:pt>
                <c:pt idx="4">
                  <c:v>0.82</c:v>
                </c:pt>
                <c:pt idx="5">
                  <c:v>0.79</c:v>
                </c:pt>
                <c:pt idx="6">
                  <c:v>0.76</c:v>
                </c:pt>
                <c:pt idx="7">
                  <c:v>0.81</c:v>
                </c:pt>
              </c:numCache>
            </c:numRef>
          </c:val>
          <c:extLst>
            <c:ext xmlns:c16="http://schemas.microsoft.com/office/drawing/2014/chart" uri="{C3380CC4-5D6E-409C-BE32-E72D297353CC}">
              <c16:uniqueId val="{00000000-D192-4C48-90E4-F0698D79751F}"/>
            </c:ext>
          </c:extLst>
        </c:ser>
        <c:ser>
          <c:idx val="1"/>
          <c:order val="1"/>
          <c:tx>
            <c:v>2013</c:v>
          </c:tx>
          <c:spPr>
            <a:solidFill>
              <a:srgbClr val="92D050"/>
            </a:solidFill>
            <a:ln>
              <a:solidFill>
                <a:srgbClr val="92D050"/>
              </a:solidFill>
            </a:ln>
            <a:effectLst/>
          </c:spPr>
          <c:invertIfNegative val="0"/>
          <c:cat>
            <c:strRef>
              <c:f>'Gender Difference in Pay'!$A$31:$I$31</c:f>
              <c:strCache>
                <c:ptCount val="8"/>
                <c:pt idx="0">
                  <c:v>Self-Employed in Incorporated Business</c:v>
                </c:pt>
                <c:pt idx="1">
                  <c:v>Local Government</c:v>
                </c:pt>
                <c:pt idx="2">
                  <c:v>Federal Government</c:v>
                </c:pt>
                <c:pt idx="3">
                  <c:v>State Government</c:v>
                </c:pt>
                <c:pt idx="4">
                  <c:v>Private Nonprofit</c:v>
                </c:pt>
                <c:pt idx="5">
                  <c:v>Private For-Profit Business Workers</c:v>
                </c:pt>
                <c:pt idx="6">
                  <c:v>Self-Employed in Unicorporated Business</c:v>
                </c:pt>
                <c:pt idx="7">
                  <c:v>Ventura County Average</c:v>
                </c:pt>
              </c:strCache>
            </c:strRef>
          </c:cat>
          <c:val>
            <c:numRef>
              <c:f>'Gender Difference in Pay'!$A$33:$I$33</c:f>
              <c:numCache>
                <c:formatCode>0%</c:formatCode>
                <c:ptCount val="8"/>
                <c:pt idx="0">
                  <c:v>0.67</c:v>
                </c:pt>
                <c:pt idx="1">
                  <c:v>0.74</c:v>
                </c:pt>
                <c:pt idx="2">
                  <c:v>0.91</c:v>
                </c:pt>
                <c:pt idx="3">
                  <c:v>0.95</c:v>
                </c:pt>
                <c:pt idx="4">
                  <c:v>0.86</c:v>
                </c:pt>
                <c:pt idx="5">
                  <c:v>0.82</c:v>
                </c:pt>
                <c:pt idx="6">
                  <c:v>0.71</c:v>
                </c:pt>
                <c:pt idx="7">
                  <c:v>0.83</c:v>
                </c:pt>
              </c:numCache>
            </c:numRef>
          </c:val>
          <c:extLst>
            <c:ext xmlns:c16="http://schemas.microsoft.com/office/drawing/2014/chart" uri="{C3380CC4-5D6E-409C-BE32-E72D297353CC}">
              <c16:uniqueId val="{00000001-D192-4C48-90E4-F0698D79751F}"/>
            </c:ext>
          </c:extLst>
        </c:ser>
        <c:ser>
          <c:idx val="2"/>
          <c:order val="2"/>
          <c:tx>
            <c:v>2014</c:v>
          </c:tx>
          <c:spPr>
            <a:solidFill>
              <a:schemeClr val="accent4">
                <a:lumMod val="60000"/>
                <a:lumOff val="40000"/>
              </a:schemeClr>
            </a:solidFill>
            <a:ln>
              <a:solidFill>
                <a:schemeClr val="accent4">
                  <a:lumMod val="60000"/>
                  <a:lumOff val="40000"/>
                </a:schemeClr>
              </a:solidFill>
            </a:ln>
            <a:effectLst/>
          </c:spPr>
          <c:invertIfNegative val="0"/>
          <c:cat>
            <c:strRef>
              <c:f>'Gender Difference in Pay'!$A$31:$I$31</c:f>
              <c:strCache>
                <c:ptCount val="8"/>
                <c:pt idx="0">
                  <c:v>Self-Employed in Incorporated Business</c:v>
                </c:pt>
                <c:pt idx="1">
                  <c:v>Local Government</c:v>
                </c:pt>
                <c:pt idx="2">
                  <c:v>Federal Government</c:v>
                </c:pt>
                <c:pt idx="3">
                  <c:v>State Government</c:v>
                </c:pt>
                <c:pt idx="4">
                  <c:v>Private Nonprofit</c:v>
                </c:pt>
                <c:pt idx="5">
                  <c:v>Private For-Profit Business Workers</c:v>
                </c:pt>
                <c:pt idx="6">
                  <c:v>Self-Employed in Unicorporated Business</c:v>
                </c:pt>
                <c:pt idx="7">
                  <c:v>Ventura County Average</c:v>
                </c:pt>
              </c:strCache>
            </c:strRef>
          </c:cat>
          <c:val>
            <c:numRef>
              <c:f>'Gender Difference in Pay'!$A$34:$I$34</c:f>
              <c:numCache>
                <c:formatCode>0%</c:formatCode>
                <c:ptCount val="8"/>
                <c:pt idx="0">
                  <c:v>0.73</c:v>
                </c:pt>
                <c:pt idx="1">
                  <c:v>0.75</c:v>
                </c:pt>
                <c:pt idx="2">
                  <c:v>0.86</c:v>
                </c:pt>
                <c:pt idx="3">
                  <c:v>0.96</c:v>
                </c:pt>
                <c:pt idx="4">
                  <c:v>0.86</c:v>
                </c:pt>
                <c:pt idx="5">
                  <c:v>0.8</c:v>
                </c:pt>
                <c:pt idx="6">
                  <c:v>0.71</c:v>
                </c:pt>
                <c:pt idx="7">
                  <c:v>0.82</c:v>
                </c:pt>
              </c:numCache>
            </c:numRef>
          </c:val>
          <c:extLst>
            <c:ext xmlns:c16="http://schemas.microsoft.com/office/drawing/2014/chart" uri="{C3380CC4-5D6E-409C-BE32-E72D297353CC}">
              <c16:uniqueId val="{00000002-D192-4C48-90E4-F0698D79751F}"/>
            </c:ext>
          </c:extLst>
        </c:ser>
        <c:ser>
          <c:idx val="3"/>
          <c:order val="3"/>
          <c:tx>
            <c:v>2015</c:v>
          </c:tx>
          <c:spPr>
            <a:solidFill>
              <a:srgbClr val="7030A0"/>
            </a:solidFill>
            <a:ln>
              <a:solidFill>
                <a:srgbClr val="7030A0"/>
              </a:solidFill>
            </a:ln>
            <a:effectLst/>
          </c:spPr>
          <c:invertIfNegative val="0"/>
          <c:cat>
            <c:strRef>
              <c:f>'Gender Difference in Pay'!$A$31:$I$31</c:f>
              <c:strCache>
                <c:ptCount val="8"/>
                <c:pt idx="0">
                  <c:v>Self-Employed in Incorporated Business</c:v>
                </c:pt>
                <c:pt idx="1">
                  <c:v>Local Government</c:v>
                </c:pt>
                <c:pt idx="2">
                  <c:v>Federal Government</c:v>
                </c:pt>
                <c:pt idx="3">
                  <c:v>State Government</c:v>
                </c:pt>
                <c:pt idx="4">
                  <c:v>Private Nonprofit</c:v>
                </c:pt>
                <c:pt idx="5">
                  <c:v>Private For-Profit Business Workers</c:v>
                </c:pt>
                <c:pt idx="6">
                  <c:v>Self-Employed in Unicorporated Business</c:v>
                </c:pt>
                <c:pt idx="7">
                  <c:v>Ventura County Average</c:v>
                </c:pt>
              </c:strCache>
            </c:strRef>
          </c:cat>
          <c:val>
            <c:numRef>
              <c:f>'Gender Difference in Pay'!$A$35:$I$35</c:f>
              <c:numCache>
                <c:formatCode>0%</c:formatCode>
                <c:ptCount val="8"/>
                <c:pt idx="0">
                  <c:v>0.62</c:v>
                </c:pt>
                <c:pt idx="1">
                  <c:v>0.76</c:v>
                </c:pt>
                <c:pt idx="2">
                  <c:v>0.85</c:v>
                </c:pt>
                <c:pt idx="3">
                  <c:v>0.92</c:v>
                </c:pt>
                <c:pt idx="4">
                  <c:v>0.87</c:v>
                </c:pt>
                <c:pt idx="5">
                  <c:v>0.81</c:v>
                </c:pt>
                <c:pt idx="6">
                  <c:v>0.72</c:v>
                </c:pt>
                <c:pt idx="7">
                  <c:v>0.83</c:v>
                </c:pt>
              </c:numCache>
            </c:numRef>
          </c:val>
          <c:extLst>
            <c:ext xmlns:c16="http://schemas.microsoft.com/office/drawing/2014/chart" uri="{C3380CC4-5D6E-409C-BE32-E72D297353CC}">
              <c16:uniqueId val="{00000003-D192-4C48-90E4-F0698D79751F}"/>
            </c:ext>
          </c:extLst>
        </c:ser>
        <c:ser>
          <c:idx val="4"/>
          <c:order val="4"/>
          <c:tx>
            <c:v>2016</c:v>
          </c:tx>
          <c:spPr>
            <a:solidFill>
              <a:srgbClr val="FB7769"/>
            </a:solidFill>
            <a:ln>
              <a:solidFill>
                <a:srgbClr val="FC988E"/>
              </a:solidFill>
            </a:ln>
            <a:effectLst/>
          </c:spPr>
          <c:invertIfNegative val="0"/>
          <c:cat>
            <c:strRef>
              <c:f>'Gender Difference in Pay'!$A$31:$I$31</c:f>
              <c:strCache>
                <c:ptCount val="8"/>
                <c:pt idx="0">
                  <c:v>Self-Employed in Incorporated Business</c:v>
                </c:pt>
                <c:pt idx="1">
                  <c:v>Local Government</c:v>
                </c:pt>
                <c:pt idx="2">
                  <c:v>Federal Government</c:v>
                </c:pt>
                <c:pt idx="3">
                  <c:v>State Government</c:v>
                </c:pt>
                <c:pt idx="4">
                  <c:v>Private Nonprofit</c:v>
                </c:pt>
                <c:pt idx="5">
                  <c:v>Private For-Profit Business Workers</c:v>
                </c:pt>
                <c:pt idx="6">
                  <c:v>Self-Employed in Unicorporated Business</c:v>
                </c:pt>
                <c:pt idx="7">
                  <c:v>Ventura County Average</c:v>
                </c:pt>
              </c:strCache>
            </c:strRef>
          </c:cat>
          <c:val>
            <c:numRef>
              <c:f>'Gender Difference in Pay'!$A$36:$I$36</c:f>
              <c:numCache>
                <c:formatCode>0%</c:formatCode>
                <c:ptCount val="8"/>
                <c:pt idx="0">
                  <c:v>0.59</c:v>
                </c:pt>
                <c:pt idx="1">
                  <c:v>0.73</c:v>
                </c:pt>
                <c:pt idx="2">
                  <c:v>0.8</c:v>
                </c:pt>
                <c:pt idx="3">
                  <c:v>0.85</c:v>
                </c:pt>
                <c:pt idx="4">
                  <c:v>0.85</c:v>
                </c:pt>
                <c:pt idx="5">
                  <c:v>0.81</c:v>
                </c:pt>
                <c:pt idx="6">
                  <c:v>0.71</c:v>
                </c:pt>
                <c:pt idx="7">
                  <c:v>0.83</c:v>
                </c:pt>
              </c:numCache>
            </c:numRef>
          </c:val>
          <c:extLst>
            <c:ext xmlns:c16="http://schemas.microsoft.com/office/drawing/2014/chart" uri="{C3380CC4-5D6E-409C-BE32-E72D297353CC}">
              <c16:uniqueId val="{00000004-D192-4C48-90E4-F0698D79751F}"/>
            </c:ext>
          </c:extLst>
        </c:ser>
        <c:ser>
          <c:idx val="5"/>
          <c:order val="5"/>
          <c:tx>
            <c:v>2017</c:v>
          </c:tx>
          <c:spPr>
            <a:solidFill>
              <a:srgbClr val="8591EB"/>
            </a:solidFill>
            <a:ln>
              <a:noFill/>
            </a:ln>
            <a:effectLst/>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8591EB"/>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8"/>
              <c:pt idx="0">
                <c:v>Self-Employed in Incorporated Business</c:v>
              </c:pt>
              <c:pt idx="1">
                <c:v>Local Government</c:v>
              </c:pt>
              <c:pt idx="2">
                <c:v>Federal Government</c:v>
              </c:pt>
              <c:pt idx="3">
                <c:v>State Government</c:v>
              </c:pt>
              <c:pt idx="4">
                <c:v>Private Nonprofit</c:v>
              </c:pt>
              <c:pt idx="5">
                <c:v>Private For-Profit Business Workers</c:v>
              </c:pt>
              <c:pt idx="6">
                <c:v>Self-Employed in Unicorporated Business</c:v>
              </c:pt>
              <c:pt idx="7">
                <c:v>Ventura County Average</c:v>
              </c:pt>
              <c:extLst>
                <c:ext xmlns:c15="http://schemas.microsoft.com/office/drawing/2012/chart" uri="{02D57815-91ED-43cb-92C2-25804820EDAC}">
                  <c15:autoCat val="1"/>
                </c:ext>
              </c:extLst>
            </c:strLit>
          </c:cat>
          <c:val>
            <c:numRef>
              <c:f>'Gender Difference in Pay'!$A$37:$I$37</c:f>
              <c:numCache>
                <c:formatCode>0%</c:formatCode>
                <c:ptCount val="8"/>
                <c:pt idx="0">
                  <c:v>0.61</c:v>
                </c:pt>
                <c:pt idx="1">
                  <c:v>0.75</c:v>
                </c:pt>
                <c:pt idx="2">
                  <c:v>0.8</c:v>
                </c:pt>
                <c:pt idx="3">
                  <c:v>0.81</c:v>
                </c:pt>
                <c:pt idx="4">
                  <c:v>0.84</c:v>
                </c:pt>
                <c:pt idx="5">
                  <c:v>0.84</c:v>
                </c:pt>
                <c:pt idx="6">
                  <c:v>0.74</c:v>
                </c:pt>
                <c:pt idx="7">
                  <c:v>0.85</c:v>
                </c:pt>
              </c:numCache>
            </c:numRef>
          </c:val>
          <c:extLst>
            <c:ext xmlns:c16="http://schemas.microsoft.com/office/drawing/2014/chart" uri="{C3380CC4-5D6E-409C-BE32-E72D297353CC}">
              <c16:uniqueId val="{00000005-D192-4C48-90E4-F0698D79751F}"/>
            </c:ext>
          </c:extLst>
        </c:ser>
        <c:dLbls>
          <c:showLegendKey val="0"/>
          <c:showVal val="0"/>
          <c:showCatName val="0"/>
          <c:showSerName val="0"/>
          <c:showPercent val="0"/>
          <c:showBubbleSize val="0"/>
        </c:dLbls>
        <c:gapWidth val="100"/>
        <c:axId val="433809896"/>
        <c:axId val="433804648"/>
      </c:barChart>
      <c:catAx>
        <c:axId val="4338098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33804648"/>
        <c:crosses val="autoZero"/>
        <c:auto val="1"/>
        <c:lblAlgn val="ctr"/>
        <c:lblOffset val="100"/>
        <c:noMultiLvlLbl val="0"/>
      </c:catAx>
      <c:valAx>
        <c:axId val="4338046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33809896"/>
        <c:crosses val="autoZero"/>
        <c:crossBetween val="between"/>
      </c:valAx>
      <c:spPr>
        <a:noFill/>
        <a:ln>
          <a:noFill/>
        </a:ln>
        <a:effectLst/>
      </c:spPr>
    </c:plotArea>
    <c:legend>
      <c:legendPos val="t"/>
      <c:layout>
        <c:manualLayout>
          <c:xMode val="edge"/>
          <c:yMode val="edge"/>
          <c:x val="0.35865084499708078"/>
          <c:y val="0.14686025613466683"/>
          <c:w val="0.33077830201084585"/>
          <c:h val="6.788272276602391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ysClr val="windowText" lastClr="000000"/>
                </a:solidFill>
                <a:latin typeface="Arial Black" panose="020B0A04020102020204" pitchFamily="34" charset="0"/>
              </a:rPr>
              <a:t>Entry Level Education Required for Top 50 Projected High Demand Jobs by Year 2024 in Ventura County (2014 -2024)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92D050"/>
            </a:solidFill>
            <a:ln>
              <a:noFill/>
            </a:ln>
            <a:effectLst/>
          </c:spPr>
          <c:invertIfNegative val="0"/>
          <c:dLbls>
            <c:dLbl>
              <c:idx val="2"/>
              <c:layout>
                <c:manualLayout>
                  <c:x val="0"/>
                  <c:y val="2.1390374331550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6D-4B38-B51E-045D7B550712}"/>
                </c:ext>
              </c:extLst>
            </c:dLbl>
            <c:dLbl>
              <c:idx val="3"/>
              <c:layout>
                <c:manualLayout>
                  <c:x val="3.4587121008898148E-3"/>
                  <c:y val="2.49554367201424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6D-4B38-B51E-045D7B55071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6">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'High Demand Jobs'!$A$40:$A$44</c:f>
              <c:strCache>
                <c:ptCount val="5"/>
                <c:pt idx="0">
                  <c:v>Less than a High Scool Degree</c:v>
                </c:pt>
                <c:pt idx="1">
                  <c:v>High School Diploma or Equivalent</c:v>
                </c:pt>
                <c:pt idx="2">
                  <c:v>Some College, No Degree</c:v>
                </c:pt>
                <c:pt idx="3">
                  <c:v>Postsecondary Non-Degree Award &amp; Associate's Degree</c:v>
                </c:pt>
                <c:pt idx="4">
                  <c:v>Bachelor's Degree &amp; Above</c:v>
                </c:pt>
              </c:strCache>
            </c:strRef>
          </c:cat>
          <c:val>
            <c:numRef>
              <c:f>'High Demand Jobs'!$B$40:$B$44</c:f>
              <c:numCache>
                <c:formatCode>0%</c:formatCode>
                <c:ptCount val="5"/>
                <c:pt idx="0">
                  <c:v>0.6</c:v>
                </c:pt>
                <c:pt idx="1">
                  <c:v>0.22</c:v>
                </c:pt>
                <c:pt idx="2">
                  <c:v>0.02</c:v>
                </c:pt>
                <c:pt idx="3">
                  <c:v>0.05</c:v>
                </c:pt>
                <c:pt idx="4">
                  <c:v>0.11</c:v>
                </c:pt>
              </c:numCache>
            </c:numRef>
          </c:val>
          <c:extLst>
            <c:ext xmlns:c16="http://schemas.microsoft.com/office/drawing/2014/chart" uri="{C3380CC4-5D6E-409C-BE32-E72D297353CC}">
              <c16:uniqueId val="{00000002-026D-4B38-B51E-045D7B550712}"/>
            </c:ext>
          </c:extLst>
        </c:ser>
        <c:dLbls>
          <c:showLegendKey val="0"/>
          <c:showVal val="0"/>
          <c:showCatName val="0"/>
          <c:showSerName val="0"/>
          <c:showPercent val="0"/>
          <c:showBubbleSize val="0"/>
        </c:dLbls>
        <c:gapWidth val="138"/>
        <c:overlap val="-27"/>
        <c:axId val="543658504"/>
        <c:axId val="543657192"/>
      </c:barChart>
      <c:catAx>
        <c:axId val="543658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43657192"/>
        <c:crosses val="autoZero"/>
        <c:auto val="1"/>
        <c:lblAlgn val="ctr"/>
        <c:lblOffset val="100"/>
        <c:noMultiLvlLbl val="0"/>
      </c:catAx>
      <c:valAx>
        <c:axId val="543657192"/>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solidFill>
                      <a:sysClr val="windowText" lastClr="000000"/>
                    </a:solidFill>
                  </a:rPr>
                  <a:t>Percentage of Total Jobs Available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43658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333333"/>
                </a:solidFill>
                <a:latin typeface="Calibri"/>
                <a:ea typeface="Calibri"/>
                <a:cs typeface="Calibri"/>
              </a:defRPr>
            </a:pPr>
            <a:r>
              <a:rPr lang="en-US" dirty="0"/>
              <a:t>The</a:t>
            </a:r>
            <a:r>
              <a:rPr lang="en-US" baseline="0" dirty="0"/>
              <a:t> Early Part of Life Among Families in Ventura County: </a:t>
            </a:r>
            <a:r>
              <a:rPr lang="en-US" dirty="0"/>
              <a:t> Children Under 6 Years Old Below Poverty by Zip Codes of Ventura County, 2017</a:t>
            </a:r>
          </a:p>
        </c:rich>
      </c:tx>
      <c:overlay val="0"/>
      <c:spPr>
        <a:noFill/>
        <a:ln w="25400">
          <a:noFill/>
        </a:ln>
      </c:spPr>
    </c:title>
    <c:autoTitleDeleted val="0"/>
    <c:plotArea>
      <c:layout>
        <c:manualLayout>
          <c:layoutTarget val="inner"/>
          <c:xMode val="edge"/>
          <c:yMode val="edge"/>
          <c:x val="5.7636105305372734E-2"/>
          <c:y val="0.23868066491688539"/>
          <c:w val="0.8406023160084527"/>
          <c:h val="0.6968797025371829"/>
        </c:manualLayout>
      </c:layout>
      <c:barChart>
        <c:barDir val="bar"/>
        <c:grouping val="stacked"/>
        <c:varyColors val="0"/>
        <c:ser>
          <c:idx val="0"/>
          <c:order val="0"/>
          <c:tx>
            <c:strRef>
              <c:f>'Graphs Below Poverty'!$B$27</c:f>
              <c:strCache>
                <c:ptCount val="1"/>
                <c:pt idx="0">
                  <c:v>Under 3 years</c:v>
                </c:pt>
              </c:strCache>
            </c:strRef>
          </c:tx>
          <c:spPr>
            <a:solidFill>
              <a:srgbClr val="4472C4">
                <a:alpha val="70196"/>
              </a:srgbClr>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'Graphs Below Poverty'!$A$28:$A$49</c:f>
              <c:numCache>
                <c:formatCode>General</c:formatCode>
                <c:ptCount val="22"/>
                <c:pt idx="0">
                  <c:v>91361</c:v>
                </c:pt>
                <c:pt idx="1">
                  <c:v>91362</c:v>
                </c:pt>
                <c:pt idx="2">
                  <c:v>93065</c:v>
                </c:pt>
                <c:pt idx="3">
                  <c:v>91320</c:v>
                </c:pt>
                <c:pt idx="4">
                  <c:v>93035</c:v>
                </c:pt>
                <c:pt idx="5">
                  <c:v>93063</c:v>
                </c:pt>
                <c:pt idx="6">
                  <c:v>93010</c:v>
                </c:pt>
                <c:pt idx="7">
                  <c:v>93012</c:v>
                </c:pt>
                <c:pt idx="8">
                  <c:v>91360</c:v>
                </c:pt>
                <c:pt idx="9">
                  <c:v>93021</c:v>
                </c:pt>
                <c:pt idx="10">
                  <c:v>93023</c:v>
                </c:pt>
                <c:pt idx="11">
                  <c:v>93004</c:v>
                </c:pt>
                <c:pt idx="12">
                  <c:v>93041</c:v>
                </c:pt>
                <c:pt idx="13">
                  <c:v>93003</c:v>
                </c:pt>
                <c:pt idx="14">
                  <c:v>93036</c:v>
                </c:pt>
                <c:pt idx="15">
                  <c:v>93040</c:v>
                </c:pt>
                <c:pt idx="16">
                  <c:v>93001</c:v>
                </c:pt>
                <c:pt idx="17">
                  <c:v>93066</c:v>
                </c:pt>
                <c:pt idx="18">
                  <c:v>93060</c:v>
                </c:pt>
                <c:pt idx="19">
                  <c:v>93030</c:v>
                </c:pt>
                <c:pt idx="20">
                  <c:v>93033</c:v>
                </c:pt>
                <c:pt idx="21">
                  <c:v>93015</c:v>
                </c:pt>
              </c:numCache>
            </c:numRef>
          </c:cat>
          <c:val>
            <c:numRef>
              <c:f>'Graphs Below Poverty'!$B$28:$B$49</c:f>
              <c:numCache>
                <c:formatCode>0%</c:formatCode>
                <c:ptCount val="22"/>
                <c:pt idx="0">
                  <c:v>5.0452781371280814E-2</c:v>
                </c:pt>
                <c:pt idx="1">
                  <c:v>4.7213114754098499E-2</c:v>
                </c:pt>
                <c:pt idx="2">
                  <c:v>5.8394160583941743E-2</c:v>
                </c:pt>
                <c:pt idx="3">
                  <c:v>5.1448170731707286E-2</c:v>
                </c:pt>
                <c:pt idx="4">
                  <c:v>1.7806267806267807E-2</c:v>
                </c:pt>
                <c:pt idx="5">
                  <c:v>7.1138960560265391E-2</c:v>
                </c:pt>
                <c:pt idx="6">
                  <c:v>9.5976375046142842E-2</c:v>
                </c:pt>
                <c:pt idx="7">
                  <c:v>3.3742331288343592E-2</c:v>
                </c:pt>
                <c:pt idx="8">
                  <c:v>8.5901970692268848E-2</c:v>
                </c:pt>
                <c:pt idx="9">
                  <c:v>0.10393925011865222</c:v>
                </c:pt>
                <c:pt idx="10">
                  <c:v>0.16861219195849544</c:v>
                </c:pt>
                <c:pt idx="11">
                  <c:v>0.21021611001964641</c:v>
                </c:pt>
                <c:pt idx="12">
                  <c:v>0.12892156862745097</c:v>
                </c:pt>
                <c:pt idx="13">
                  <c:v>0.15331212033555106</c:v>
                </c:pt>
                <c:pt idx="14">
                  <c:v>0.18117438772499306</c:v>
                </c:pt>
                <c:pt idx="15">
                  <c:v>0.31944444444444564</c:v>
                </c:pt>
                <c:pt idx="16">
                  <c:v>0.23099415204678403</c:v>
                </c:pt>
                <c:pt idx="17">
                  <c:v>0.35937500000000078</c:v>
                </c:pt>
                <c:pt idx="18">
                  <c:v>0.23891891891891892</c:v>
                </c:pt>
                <c:pt idx="19">
                  <c:v>0.27120908483633843</c:v>
                </c:pt>
                <c:pt idx="20">
                  <c:v>0.29914413802472489</c:v>
                </c:pt>
                <c:pt idx="21">
                  <c:v>0.35111464968152861</c:v>
                </c:pt>
              </c:numCache>
            </c:numRef>
          </c:val>
          <c:extLst>
            <c:ext xmlns:c16="http://schemas.microsoft.com/office/drawing/2014/chart" uri="{C3380CC4-5D6E-409C-BE32-E72D297353CC}">
              <c16:uniqueId val="{00000000-71A7-4BE6-8591-29C52835BC20}"/>
            </c:ext>
          </c:extLst>
        </c:ser>
        <c:ser>
          <c:idx val="1"/>
          <c:order val="1"/>
          <c:tx>
            <c:strRef>
              <c:f>'Graphs Below Poverty'!$C$27</c:f>
              <c:strCache>
                <c:ptCount val="1"/>
                <c:pt idx="0">
                  <c:v>3 and 4 years</c:v>
                </c:pt>
              </c:strCache>
            </c:strRef>
          </c:tx>
          <c:spPr>
            <a:solidFill>
              <a:srgbClr val="ED7D31">
                <a:alpha val="70196"/>
              </a:srgbClr>
            </a:solidFill>
            <a:ln w="25400">
              <a:noFill/>
            </a:ln>
          </c:spPr>
          <c:invertIfNegative val="0"/>
          <c:dLbls>
            <c:dLbl>
              <c:idx val="0"/>
              <c:layout>
                <c:manualLayout>
                  <c:x val="1.2612612612612621E-2"/>
                  <c:y val="-1.4608064978126658E-16"/>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A7-4BE6-8591-29C52835BC20}"/>
                </c:ext>
              </c:extLst>
            </c:dLbl>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'Graphs Below Poverty'!$A$28:$A$49</c:f>
              <c:numCache>
                <c:formatCode>General</c:formatCode>
                <c:ptCount val="22"/>
                <c:pt idx="0">
                  <c:v>91361</c:v>
                </c:pt>
                <c:pt idx="1">
                  <c:v>91362</c:v>
                </c:pt>
                <c:pt idx="2">
                  <c:v>93065</c:v>
                </c:pt>
                <c:pt idx="3">
                  <c:v>91320</c:v>
                </c:pt>
                <c:pt idx="4">
                  <c:v>93035</c:v>
                </c:pt>
                <c:pt idx="5">
                  <c:v>93063</c:v>
                </c:pt>
                <c:pt idx="6">
                  <c:v>93010</c:v>
                </c:pt>
                <c:pt idx="7">
                  <c:v>93012</c:v>
                </c:pt>
                <c:pt idx="8">
                  <c:v>91360</c:v>
                </c:pt>
                <c:pt idx="9">
                  <c:v>93021</c:v>
                </c:pt>
                <c:pt idx="10">
                  <c:v>93023</c:v>
                </c:pt>
                <c:pt idx="11">
                  <c:v>93004</c:v>
                </c:pt>
                <c:pt idx="12">
                  <c:v>93041</c:v>
                </c:pt>
                <c:pt idx="13">
                  <c:v>93003</c:v>
                </c:pt>
                <c:pt idx="14">
                  <c:v>93036</c:v>
                </c:pt>
                <c:pt idx="15">
                  <c:v>93040</c:v>
                </c:pt>
                <c:pt idx="16">
                  <c:v>93001</c:v>
                </c:pt>
                <c:pt idx="17">
                  <c:v>93066</c:v>
                </c:pt>
                <c:pt idx="18">
                  <c:v>93060</c:v>
                </c:pt>
                <c:pt idx="19">
                  <c:v>93030</c:v>
                </c:pt>
                <c:pt idx="20">
                  <c:v>93033</c:v>
                </c:pt>
                <c:pt idx="21">
                  <c:v>93015</c:v>
                </c:pt>
              </c:numCache>
            </c:numRef>
          </c:cat>
          <c:val>
            <c:numRef>
              <c:f>'Graphs Below Poverty'!$C$28:$C$49</c:f>
              <c:numCache>
                <c:formatCode>0%</c:formatCode>
                <c:ptCount val="22"/>
                <c:pt idx="0">
                  <c:v>5.0452781371280814E-2</c:v>
                </c:pt>
                <c:pt idx="1">
                  <c:v>4.7213114754098499E-2</c:v>
                </c:pt>
                <c:pt idx="2">
                  <c:v>5.8394160583941757E-2</c:v>
                </c:pt>
                <c:pt idx="3">
                  <c:v>5.1448170731707286E-2</c:v>
                </c:pt>
                <c:pt idx="4">
                  <c:v>1.7806267806267807E-2</c:v>
                </c:pt>
                <c:pt idx="5">
                  <c:v>7.1138960560265391E-2</c:v>
                </c:pt>
                <c:pt idx="6">
                  <c:v>9.5976375046142842E-2</c:v>
                </c:pt>
                <c:pt idx="7">
                  <c:v>3.3742331288343592E-2</c:v>
                </c:pt>
                <c:pt idx="8">
                  <c:v>8.5901970692268848E-2</c:v>
                </c:pt>
                <c:pt idx="9">
                  <c:v>0.10393925011865222</c:v>
                </c:pt>
                <c:pt idx="10">
                  <c:v>0.16861219195849544</c:v>
                </c:pt>
                <c:pt idx="11">
                  <c:v>0.21021611001964641</c:v>
                </c:pt>
                <c:pt idx="12">
                  <c:v>0.12892156862745097</c:v>
                </c:pt>
                <c:pt idx="13">
                  <c:v>0.15331212033555106</c:v>
                </c:pt>
                <c:pt idx="14">
                  <c:v>0.18117438772499303</c:v>
                </c:pt>
                <c:pt idx="15">
                  <c:v>0.31944444444444564</c:v>
                </c:pt>
                <c:pt idx="16">
                  <c:v>0.23099415204678406</c:v>
                </c:pt>
                <c:pt idx="17">
                  <c:v>0.35937500000000078</c:v>
                </c:pt>
                <c:pt idx="18">
                  <c:v>0.23891891891891892</c:v>
                </c:pt>
                <c:pt idx="19">
                  <c:v>0.27120908483633843</c:v>
                </c:pt>
                <c:pt idx="20">
                  <c:v>0.29914413802472495</c:v>
                </c:pt>
                <c:pt idx="21">
                  <c:v>0.35111464968152867</c:v>
                </c:pt>
              </c:numCache>
            </c:numRef>
          </c:val>
          <c:extLst>
            <c:ext xmlns:c16="http://schemas.microsoft.com/office/drawing/2014/chart" uri="{C3380CC4-5D6E-409C-BE32-E72D297353CC}">
              <c16:uniqueId val="{00000002-71A7-4BE6-8591-29C52835BC20}"/>
            </c:ext>
          </c:extLst>
        </c:ser>
        <c:ser>
          <c:idx val="2"/>
          <c:order val="2"/>
          <c:tx>
            <c:strRef>
              <c:f>'Graphs Below Poverty'!$D$27</c:f>
              <c:strCache>
                <c:ptCount val="1"/>
                <c:pt idx="0">
                  <c:v>5 years</c:v>
                </c:pt>
              </c:strCache>
            </c:strRef>
          </c:tx>
          <c:spPr>
            <a:solidFill>
              <a:srgbClr val="A5A5A5">
                <a:alpha val="70196"/>
              </a:srgbClr>
            </a:solidFill>
            <a:ln w="25400">
              <a:noFill/>
            </a:ln>
          </c:spPr>
          <c:invertIfNegative val="0"/>
          <c:dLbls>
            <c:dLbl>
              <c:idx val="0"/>
              <c:layout>
                <c:manualLayout>
                  <c:x val="2.1621621621621612E-2"/>
                  <c:y val="-1.9920318725099601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A7-4BE6-8591-29C52835BC20}"/>
                </c:ext>
              </c:extLst>
            </c:dLbl>
            <c:dLbl>
              <c:idx val="1"/>
              <c:layout>
                <c:manualLayout>
                  <c:x val="9.0090090090090436E-3"/>
                  <c:y val="0"/>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A7-4BE6-8591-29C52835BC20}"/>
                </c:ext>
              </c:extLst>
            </c:dLbl>
            <c:dLbl>
              <c:idx val="2"/>
              <c:layout>
                <c:manualLayout>
                  <c:x val="1.0810810810810825E-2"/>
                  <c:y val="0"/>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A7-4BE6-8591-29C52835BC20}"/>
                </c:ext>
              </c:extLst>
            </c:dLbl>
            <c:dLbl>
              <c:idx val="3"/>
              <c:layout>
                <c:manualLayout>
                  <c:x val="1.4414414414414415E-2"/>
                  <c:y val="1.9920318725099601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A7-4BE6-8591-29C52835BC20}"/>
                </c:ext>
              </c:extLst>
            </c:dLbl>
            <c:dLbl>
              <c:idx val="4"/>
              <c:layout>
                <c:manualLayout>
                  <c:x val="9.009009009009061E-3"/>
                  <c:y val="-1.9920318725099601E-3"/>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A7-4BE6-8591-29C52835BC20}"/>
                </c:ext>
              </c:extLst>
            </c:dLbl>
            <c:dLbl>
              <c:idx val="5"/>
              <c:layout>
                <c:manualLayout>
                  <c:x val="1.0810810810810825E-2"/>
                  <c:y val="0"/>
                </c:manualLayout>
              </c:layout>
              <c:spPr>
                <a:noFill/>
                <a:ln w="25400">
                  <a:noFill/>
                </a:ln>
              </c:spPr>
              <c:txPr>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A7-4BE6-8591-29C52835BC20}"/>
                </c:ext>
              </c:extLst>
            </c:dLbl>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'Graphs Below Poverty'!$A$28:$A$49</c:f>
              <c:numCache>
                <c:formatCode>General</c:formatCode>
                <c:ptCount val="22"/>
                <c:pt idx="0">
                  <c:v>91361</c:v>
                </c:pt>
                <c:pt idx="1">
                  <c:v>91362</c:v>
                </c:pt>
                <c:pt idx="2">
                  <c:v>93065</c:v>
                </c:pt>
                <c:pt idx="3">
                  <c:v>91320</c:v>
                </c:pt>
                <c:pt idx="4">
                  <c:v>93035</c:v>
                </c:pt>
                <c:pt idx="5">
                  <c:v>93063</c:v>
                </c:pt>
                <c:pt idx="6">
                  <c:v>93010</c:v>
                </c:pt>
                <c:pt idx="7">
                  <c:v>93012</c:v>
                </c:pt>
                <c:pt idx="8">
                  <c:v>91360</c:v>
                </c:pt>
                <c:pt idx="9">
                  <c:v>93021</c:v>
                </c:pt>
                <c:pt idx="10">
                  <c:v>93023</c:v>
                </c:pt>
                <c:pt idx="11">
                  <c:v>93004</c:v>
                </c:pt>
                <c:pt idx="12">
                  <c:v>93041</c:v>
                </c:pt>
                <c:pt idx="13">
                  <c:v>93003</c:v>
                </c:pt>
                <c:pt idx="14">
                  <c:v>93036</c:v>
                </c:pt>
                <c:pt idx="15">
                  <c:v>93040</c:v>
                </c:pt>
                <c:pt idx="16">
                  <c:v>93001</c:v>
                </c:pt>
                <c:pt idx="17">
                  <c:v>93066</c:v>
                </c:pt>
                <c:pt idx="18">
                  <c:v>93060</c:v>
                </c:pt>
                <c:pt idx="19">
                  <c:v>93030</c:v>
                </c:pt>
                <c:pt idx="20">
                  <c:v>93033</c:v>
                </c:pt>
                <c:pt idx="21">
                  <c:v>93015</c:v>
                </c:pt>
              </c:numCache>
            </c:numRef>
          </c:cat>
          <c:val>
            <c:numRef>
              <c:f>'Graphs Below Poverty'!$D$28:$D$49</c:f>
              <c:numCache>
                <c:formatCode>0%</c:formatCode>
                <c:ptCount val="22"/>
                <c:pt idx="0">
                  <c:v>0</c:v>
                </c:pt>
                <c:pt idx="1">
                  <c:v>1.2526096033402922E-2</c:v>
                </c:pt>
                <c:pt idx="2">
                  <c:v>0</c:v>
                </c:pt>
                <c:pt idx="3">
                  <c:v>2.8513238289205784E-2</c:v>
                </c:pt>
                <c:pt idx="4">
                  <c:v>0.10028653295129</c:v>
                </c:pt>
                <c:pt idx="5">
                  <c:v>1.3029315960912061E-2</c:v>
                </c:pt>
                <c:pt idx="6">
                  <c:v>0</c:v>
                </c:pt>
                <c:pt idx="7">
                  <c:v>0.14569536423841059</c:v>
                </c:pt>
                <c:pt idx="8">
                  <c:v>7.5060532687651338E-2</c:v>
                </c:pt>
                <c:pt idx="9">
                  <c:v>4.5977011494252866E-2</c:v>
                </c:pt>
                <c:pt idx="10">
                  <c:v>0.11347517730496454</c:v>
                </c:pt>
                <c:pt idx="11">
                  <c:v>6.1876247504990017E-2</c:v>
                </c:pt>
                <c:pt idx="12">
                  <c:v>0.23214285714285721</c:v>
                </c:pt>
                <c:pt idx="13">
                  <c:v>0.20962199312714791</c:v>
                </c:pt>
                <c:pt idx="14">
                  <c:v>0.23615160349854217</c:v>
                </c:pt>
                <c:pt idx="15">
                  <c:v>0</c:v>
                </c:pt>
                <c:pt idx="16">
                  <c:v>0.20772946859903446</c:v>
                </c:pt>
                <c:pt idx="17">
                  <c:v>0</c:v>
                </c:pt>
                <c:pt idx="18">
                  <c:v>0.24150943396226507</c:v>
                </c:pt>
                <c:pt idx="19">
                  <c:v>0.1985670419652</c:v>
                </c:pt>
                <c:pt idx="20">
                  <c:v>0.32138024357239636</c:v>
                </c:pt>
                <c:pt idx="21">
                  <c:v>0.51555555555555554</c:v>
                </c:pt>
              </c:numCache>
            </c:numRef>
          </c:val>
          <c:extLst>
            <c:ext xmlns:c16="http://schemas.microsoft.com/office/drawing/2014/chart" uri="{C3380CC4-5D6E-409C-BE32-E72D297353CC}">
              <c16:uniqueId val="{00000009-71A7-4BE6-8591-29C52835BC20}"/>
            </c:ext>
          </c:extLst>
        </c:ser>
        <c:dLbls>
          <c:showLegendKey val="0"/>
          <c:showVal val="0"/>
          <c:showCatName val="0"/>
          <c:showSerName val="0"/>
          <c:showPercent val="0"/>
          <c:showBubbleSize val="0"/>
        </c:dLbls>
        <c:gapWidth val="50"/>
        <c:overlap val="100"/>
        <c:axId val="174534656"/>
        <c:axId val="174536192"/>
      </c:barChart>
      <c:catAx>
        <c:axId val="174534656"/>
        <c:scaling>
          <c:orientation val="minMax"/>
        </c:scaling>
        <c:delete val="0"/>
        <c:axPos val="l"/>
        <c:numFmt formatCode="General" sourceLinked="1"/>
        <c:majorTickMark val="none"/>
        <c:minorTickMark val="none"/>
        <c:tickLblPos val="nextTo"/>
        <c:spPr>
          <a:ln w="3175">
            <a:solidFill>
              <a:srgbClr val="C0C0C0"/>
            </a:solidFill>
            <a:prstDash val="solid"/>
          </a:ln>
        </c:spPr>
        <c:txPr>
          <a:bodyPr rot="0" vert="horz"/>
          <a:lstStyle/>
          <a:p>
            <a:pPr>
              <a:defRPr sz="900" b="0" i="0" u="none" strike="noStrike" baseline="0">
                <a:solidFill>
                  <a:srgbClr val="333333"/>
                </a:solidFill>
                <a:latin typeface="Calibri"/>
                <a:ea typeface="Calibri"/>
                <a:cs typeface="Calibri"/>
              </a:defRPr>
            </a:pPr>
            <a:endParaRPr lang="en-US"/>
          </a:p>
        </c:txPr>
        <c:crossAx val="174536192"/>
        <c:crosses val="autoZero"/>
        <c:auto val="1"/>
        <c:lblAlgn val="ctr"/>
        <c:lblOffset val="100"/>
        <c:noMultiLvlLbl val="0"/>
      </c:catAx>
      <c:valAx>
        <c:axId val="174536192"/>
        <c:scaling>
          <c:orientation val="minMax"/>
        </c:scaling>
        <c:delete val="0"/>
        <c:axPos val="b"/>
        <c:majorGridlines>
          <c:spPr>
            <a:ln w="3175">
              <a:solidFill>
                <a:srgbClr val="FFFFFF"/>
              </a:solidFill>
              <a:prstDash val="solid"/>
            </a:ln>
          </c:spPr>
        </c:majorGridlines>
        <c:numFmt formatCode="0%"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en-US"/>
          </a:p>
        </c:txPr>
        <c:crossAx val="174534656"/>
        <c:crosses val="autoZero"/>
        <c:crossBetween val="between"/>
      </c:valAx>
      <c:spPr>
        <a:noFill/>
        <a:ln w="25400">
          <a:noFill/>
        </a:ln>
      </c:spPr>
    </c:plotArea>
    <c:legend>
      <c:legendPos val="r"/>
      <c:layout>
        <c:manualLayout>
          <c:xMode val="edge"/>
          <c:yMode val="edge"/>
          <c:x val="0.89954448643434082"/>
          <c:y val="0.38958420822397194"/>
          <c:w val="9.1281837522123849E-2"/>
          <c:h val="0.43257895888013997"/>
        </c:manualLayout>
      </c:layout>
      <c:overlay val="0"/>
      <c:spPr>
        <a:noFill/>
        <a:ln w="25400">
          <a:noFill/>
        </a:ln>
      </c:spPr>
      <c:txPr>
        <a:bodyPr/>
        <a:lstStyle/>
        <a:p>
          <a:pPr>
            <a:defRPr sz="12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solidFill>
        <a:srgbClr val="C0C0C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333333"/>
                </a:solidFill>
                <a:latin typeface="Calibri"/>
                <a:ea typeface="Calibri"/>
                <a:cs typeface="Calibri"/>
              </a:defRPr>
            </a:pPr>
            <a:r>
              <a:rPr lang="en-US" dirty="0"/>
              <a:t>Monthly Renter Costs as A Percentage of Household Income in the Past 12 Months by Zip Codes of Ventura County, 2017</a:t>
            </a:r>
          </a:p>
        </c:rich>
      </c:tx>
      <c:overlay val="0"/>
      <c:spPr>
        <a:noFill/>
        <a:ln w="25400">
          <a:noFill/>
        </a:ln>
      </c:spPr>
    </c:title>
    <c:autoTitleDeleted val="0"/>
    <c:plotArea>
      <c:layout>
        <c:manualLayout>
          <c:layoutTarget val="inner"/>
          <c:xMode val="edge"/>
          <c:yMode val="edge"/>
          <c:x val="4.5232887555722204E-2"/>
          <c:y val="0.14472289156626506"/>
          <c:w val="0.8205706578344375"/>
          <c:h val="0.82877108433734936"/>
        </c:manualLayout>
      </c:layout>
      <c:barChart>
        <c:barDir val="bar"/>
        <c:grouping val="stacked"/>
        <c:varyColors val="0"/>
        <c:ser>
          <c:idx val="0"/>
          <c:order val="0"/>
          <c:tx>
            <c:strRef>
              <c:f>'Housing Cost'!$A$68</c:f>
              <c:strCache>
                <c:ptCount val="1"/>
                <c:pt idx="0">
                  <c:v>Less than 35.0 percent</c:v>
                </c:pt>
              </c:strCache>
            </c:strRef>
          </c:tx>
          <c:spPr>
            <a:solidFill>
              <a:srgbClr val="4472C4"/>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'Housing Cost'!$B$67:$V$67</c:f>
              <c:numCache>
                <c:formatCode>@</c:formatCode>
                <c:ptCount val="21"/>
                <c:pt idx="0">
                  <c:v>91377</c:v>
                </c:pt>
                <c:pt idx="1">
                  <c:v>93015</c:v>
                </c:pt>
                <c:pt idx="2">
                  <c:v>91361</c:v>
                </c:pt>
                <c:pt idx="3">
                  <c:v>93023</c:v>
                </c:pt>
                <c:pt idx="4">
                  <c:v>93021</c:v>
                </c:pt>
                <c:pt idx="5">
                  <c:v>93012</c:v>
                </c:pt>
                <c:pt idx="6">
                  <c:v>91320</c:v>
                </c:pt>
                <c:pt idx="7">
                  <c:v>93004</c:v>
                </c:pt>
                <c:pt idx="8">
                  <c:v>91362</c:v>
                </c:pt>
                <c:pt idx="9">
                  <c:v>93041</c:v>
                </c:pt>
                <c:pt idx="10">
                  <c:v>93035</c:v>
                </c:pt>
                <c:pt idx="11">
                  <c:v>93060</c:v>
                </c:pt>
                <c:pt idx="12">
                  <c:v>91360</c:v>
                </c:pt>
                <c:pt idx="13">
                  <c:v>93010</c:v>
                </c:pt>
                <c:pt idx="14">
                  <c:v>93063</c:v>
                </c:pt>
                <c:pt idx="15">
                  <c:v>93065</c:v>
                </c:pt>
                <c:pt idx="16">
                  <c:v>93036</c:v>
                </c:pt>
                <c:pt idx="17">
                  <c:v>93030</c:v>
                </c:pt>
                <c:pt idx="18">
                  <c:v>93001</c:v>
                </c:pt>
                <c:pt idx="19">
                  <c:v>93033</c:v>
                </c:pt>
                <c:pt idx="20">
                  <c:v>93003</c:v>
                </c:pt>
              </c:numCache>
            </c:numRef>
          </c:cat>
          <c:val>
            <c:numRef>
              <c:f>'Housing Cost'!$B$68:$V$68</c:f>
              <c:numCache>
                <c:formatCode>0.0%</c:formatCode>
                <c:ptCount val="21"/>
                <c:pt idx="0">
                  <c:v>0.60672703751617074</c:v>
                </c:pt>
                <c:pt idx="1">
                  <c:v>0.44347282948157402</c:v>
                </c:pt>
                <c:pt idx="2">
                  <c:v>0.52366412213740454</c:v>
                </c:pt>
                <c:pt idx="3">
                  <c:v>0.44731361932528113</c:v>
                </c:pt>
                <c:pt idx="4">
                  <c:v>0.44015580736543908</c:v>
                </c:pt>
                <c:pt idx="5">
                  <c:v>0.59930752282027067</c:v>
                </c:pt>
                <c:pt idx="6">
                  <c:v>0.60736377025036814</c:v>
                </c:pt>
                <c:pt idx="7">
                  <c:v>0.45210625167695195</c:v>
                </c:pt>
                <c:pt idx="8">
                  <c:v>0.52234412630452232</c:v>
                </c:pt>
                <c:pt idx="9">
                  <c:v>0.5488779984524117</c:v>
                </c:pt>
                <c:pt idx="10">
                  <c:v>0.57173965642390512</c:v>
                </c:pt>
                <c:pt idx="11">
                  <c:v>0.4913023037141514</c:v>
                </c:pt>
                <c:pt idx="12">
                  <c:v>0.55497382198952883</c:v>
                </c:pt>
                <c:pt idx="13">
                  <c:v>0.55994897959183676</c:v>
                </c:pt>
                <c:pt idx="14">
                  <c:v>0.47698971304818627</c:v>
                </c:pt>
                <c:pt idx="15">
                  <c:v>0.51775887943971988</c:v>
                </c:pt>
                <c:pt idx="16">
                  <c:v>0.51508828250401284</c:v>
                </c:pt>
                <c:pt idx="17">
                  <c:v>0.52116402116402116</c:v>
                </c:pt>
                <c:pt idx="18">
                  <c:v>0.56461453133666117</c:v>
                </c:pt>
                <c:pt idx="19">
                  <c:v>0.46543592507748283</c:v>
                </c:pt>
                <c:pt idx="20">
                  <c:v>0.56550558877047052</c:v>
                </c:pt>
              </c:numCache>
            </c:numRef>
          </c:val>
          <c:extLst>
            <c:ext xmlns:c16="http://schemas.microsoft.com/office/drawing/2014/chart" uri="{C3380CC4-5D6E-409C-BE32-E72D297353CC}">
              <c16:uniqueId val="{00000000-AB2D-4094-9200-0D601CA88D08}"/>
            </c:ext>
          </c:extLst>
        </c:ser>
        <c:ser>
          <c:idx val="1"/>
          <c:order val="1"/>
          <c:tx>
            <c:strRef>
              <c:f>'Housing Cost'!$A$69</c:f>
              <c:strCache>
                <c:ptCount val="1"/>
                <c:pt idx="0">
                  <c:v>35.0 to 49.9 percent</c:v>
                </c:pt>
              </c:strCache>
            </c:strRef>
          </c:tx>
          <c:spPr>
            <a:solidFill>
              <a:srgbClr val="ED7D31"/>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'Housing Cost'!$B$67:$V$67</c:f>
              <c:numCache>
                <c:formatCode>@</c:formatCode>
                <c:ptCount val="21"/>
                <c:pt idx="0">
                  <c:v>91377</c:v>
                </c:pt>
                <c:pt idx="1">
                  <c:v>93015</c:v>
                </c:pt>
                <c:pt idx="2">
                  <c:v>91361</c:v>
                </c:pt>
                <c:pt idx="3">
                  <c:v>93023</c:v>
                </c:pt>
                <c:pt idx="4">
                  <c:v>93021</c:v>
                </c:pt>
                <c:pt idx="5">
                  <c:v>93012</c:v>
                </c:pt>
                <c:pt idx="6">
                  <c:v>91320</c:v>
                </c:pt>
                <c:pt idx="7">
                  <c:v>93004</c:v>
                </c:pt>
                <c:pt idx="8">
                  <c:v>91362</c:v>
                </c:pt>
                <c:pt idx="9">
                  <c:v>93041</c:v>
                </c:pt>
                <c:pt idx="10">
                  <c:v>93035</c:v>
                </c:pt>
                <c:pt idx="11">
                  <c:v>93060</c:v>
                </c:pt>
                <c:pt idx="12">
                  <c:v>91360</c:v>
                </c:pt>
                <c:pt idx="13">
                  <c:v>93010</c:v>
                </c:pt>
                <c:pt idx="14">
                  <c:v>93063</c:v>
                </c:pt>
                <c:pt idx="15">
                  <c:v>93065</c:v>
                </c:pt>
                <c:pt idx="16">
                  <c:v>93036</c:v>
                </c:pt>
                <c:pt idx="17">
                  <c:v>93030</c:v>
                </c:pt>
                <c:pt idx="18">
                  <c:v>93001</c:v>
                </c:pt>
                <c:pt idx="19">
                  <c:v>93033</c:v>
                </c:pt>
                <c:pt idx="20">
                  <c:v>93003</c:v>
                </c:pt>
              </c:numCache>
            </c:numRef>
          </c:cat>
          <c:val>
            <c:numRef>
              <c:f>'Housing Cost'!$B$69:$V$69</c:f>
              <c:numCache>
                <c:formatCode>0.0%</c:formatCode>
                <c:ptCount val="21"/>
                <c:pt idx="0">
                  <c:v>0.148124191461837</c:v>
                </c:pt>
                <c:pt idx="1">
                  <c:v>0.17489069331667709</c:v>
                </c:pt>
                <c:pt idx="2">
                  <c:v>0.20966921119592874</c:v>
                </c:pt>
                <c:pt idx="3">
                  <c:v>0.20949604331528529</c:v>
                </c:pt>
                <c:pt idx="4">
                  <c:v>0.27974504249291787</c:v>
                </c:pt>
                <c:pt idx="5">
                  <c:v>0.18382121498268808</c:v>
                </c:pt>
                <c:pt idx="6">
                  <c:v>0.17231222385861561</c:v>
                </c:pt>
                <c:pt idx="7">
                  <c:v>0.2760933726858063</c:v>
                </c:pt>
                <c:pt idx="8">
                  <c:v>0.20604763179020605</c:v>
                </c:pt>
                <c:pt idx="9">
                  <c:v>0.17023471756512767</c:v>
                </c:pt>
                <c:pt idx="10">
                  <c:v>0.16452939753205903</c:v>
                </c:pt>
                <c:pt idx="11">
                  <c:v>0.18312176774800187</c:v>
                </c:pt>
                <c:pt idx="12">
                  <c:v>0.16691099476439791</c:v>
                </c:pt>
                <c:pt idx="13">
                  <c:v>0.20080174927113703</c:v>
                </c:pt>
                <c:pt idx="14">
                  <c:v>0.18913553510196715</c:v>
                </c:pt>
                <c:pt idx="15">
                  <c:v>0.20660330165082541</c:v>
                </c:pt>
                <c:pt idx="16">
                  <c:v>0.18924558587479937</c:v>
                </c:pt>
                <c:pt idx="17">
                  <c:v>0.21038707880813143</c:v>
                </c:pt>
                <c:pt idx="18">
                  <c:v>0.17165834719911258</c:v>
                </c:pt>
                <c:pt idx="19">
                  <c:v>0.25508691551003909</c:v>
                </c:pt>
                <c:pt idx="20">
                  <c:v>0.17416168442942553</c:v>
                </c:pt>
              </c:numCache>
            </c:numRef>
          </c:val>
          <c:extLst>
            <c:ext xmlns:c16="http://schemas.microsoft.com/office/drawing/2014/chart" uri="{C3380CC4-5D6E-409C-BE32-E72D297353CC}">
              <c16:uniqueId val="{00000001-AB2D-4094-9200-0D601CA88D08}"/>
            </c:ext>
          </c:extLst>
        </c:ser>
        <c:ser>
          <c:idx val="2"/>
          <c:order val="2"/>
          <c:tx>
            <c:strRef>
              <c:f>'Housing Cost'!$A$70</c:f>
              <c:strCache>
                <c:ptCount val="1"/>
                <c:pt idx="0">
                  <c:v>50.0 percent or more</c:v>
                </c:pt>
              </c:strCache>
            </c:strRef>
          </c:tx>
          <c:spPr>
            <a:solidFill>
              <a:srgbClr val="A5A5A5"/>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'Housing Cost'!$B$67:$V$67</c:f>
              <c:numCache>
                <c:formatCode>@</c:formatCode>
                <c:ptCount val="21"/>
                <c:pt idx="0">
                  <c:v>91377</c:v>
                </c:pt>
                <c:pt idx="1">
                  <c:v>93015</c:v>
                </c:pt>
                <c:pt idx="2">
                  <c:v>91361</c:v>
                </c:pt>
                <c:pt idx="3">
                  <c:v>93023</c:v>
                </c:pt>
                <c:pt idx="4">
                  <c:v>93021</c:v>
                </c:pt>
                <c:pt idx="5">
                  <c:v>93012</c:v>
                </c:pt>
                <c:pt idx="6">
                  <c:v>91320</c:v>
                </c:pt>
                <c:pt idx="7">
                  <c:v>93004</c:v>
                </c:pt>
                <c:pt idx="8">
                  <c:v>91362</c:v>
                </c:pt>
                <c:pt idx="9">
                  <c:v>93041</c:v>
                </c:pt>
                <c:pt idx="10">
                  <c:v>93035</c:v>
                </c:pt>
                <c:pt idx="11">
                  <c:v>93060</c:v>
                </c:pt>
                <c:pt idx="12">
                  <c:v>91360</c:v>
                </c:pt>
                <c:pt idx="13">
                  <c:v>93010</c:v>
                </c:pt>
                <c:pt idx="14">
                  <c:v>93063</c:v>
                </c:pt>
                <c:pt idx="15">
                  <c:v>93065</c:v>
                </c:pt>
                <c:pt idx="16">
                  <c:v>93036</c:v>
                </c:pt>
                <c:pt idx="17">
                  <c:v>93030</c:v>
                </c:pt>
                <c:pt idx="18">
                  <c:v>93001</c:v>
                </c:pt>
                <c:pt idx="19">
                  <c:v>93033</c:v>
                </c:pt>
                <c:pt idx="20">
                  <c:v>93003</c:v>
                </c:pt>
              </c:numCache>
            </c:numRef>
          </c:cat>
          <c:val>
            <c:numRef>
              <c:f>'Housing Cost'!$B$70:$V$70</c:f>
              <c:numCache>
                <c:formatCode>0.0%</c:formatCode>
                <c:ptCount val="21"/>
                <c:pt idx="0">
                  <c:v>0.24514877102199223</c:v>
                </c:pt>
                <c:pt idx="1">
                  <c:v>0.38163647720174892</c:v>
                </c:pt>
                <c:pt idx="2">
                  <c:v>0.26666666666666666</c:v>
                </c:pt>
                <c:pt idx="3">
                  <c:v>0.34319033735943355</c:v>
                </c:pt>
                <c:pt idx="4">
                  <c:v>0.28009915014164305</c:v>
                </c:pt>
                <c:pt idx="5">
                  <c:v>0.21687126219704123</c:v>
                </c:pt>
                <c:pt idx="6">
                  <c:v>0.22032400589101619</c:v>
                </c:pt>
                <c:pt idx="7">
                  <c:v>0.27180037563724174</c:v>
                </c:pt>
                <c:pt idx="8">
                  <c:v>0.27160824190527161</c:v>
                </c:pt>
                <c:pt idx="9">
                  <c:v>0.28088728398246066</c:v>
                </c:pt>
                <c:pt idx="10">
                  <c:v>0.2637309460440358</c:v>
                </c:pt>
                <c:pt idx="11">
                  <c:v>0.32557592853784673</c:v>
                </c:pt>
                <c:pt idx="12">
                  <c:v>0.27811518324607332</c:v>
                </c:pt>
                <c:pt idx="13">
                  <c:v>0.23924927113702624</c:v>
                </c:pt>
                <c:pt idx="14">
                  <c:v>0.33387475184984661</c:v>
                </c:pt>
                <c:pt idx="15">
                  <c:v>0.27563781890945471</c:v>
                </c:pt>
                <c:pt idx="16">
                  <c:v>0.29566613162118782</c:v>
                </c:pt>
                <c:pt idx="17">
                  <c:v>0.26844890002784738</c:v>
                </c:pt>
                <c:pt idx="18">
                  <c:v>0.26372712146422628</c:v>
                </c:pt>
                <c:pt idx="19">
                  <c:v>0.27947715941247808</c:v>
                </c:pt>
                <c:pt idx="20">
                  <c:v>0.260332726800104</c:v>
                </c:pt>
              </c:numCache>
            </c:numRef>
          </c:val>
          <c:extLst>
            <c:ext xmlns:c16="http://schemas.microsoft.com/office/drawing/2014/chart" uri="{C3380CC4-5D6E-409C-BE32-E72D297353CC}">
              <c16:uniqueId val="{00000002-AB2D-4094-9200-0D601CA88D08}"/>
            </c:ext>
          </c:extLst>
        </c:ser>
        <c:dLbls>
          <c:showLegendKey val="0"/>
          <c:showVal val="0"/>
          <c:showCatName val="0"/>
          <c:showSerName val="0"/>
          <c:showPercent val="0"/>
          <c:showBubbleSize val="0"/>
        </c:dLbls>
        <c:gapWidth val="79"/>
        <c:overlap val="100"/>
        <c:axId val="1223032400"/>
        <c:axId val="1"/>
      </c:barChart>
      <c:catAx>
        <c:axId val="1223032400"/>
        <c:scaling>
          <c:orientation val="maxMin"/>
        </c:scaling>
        <c:delete val="0"/>
        <c:axPos val="l"/>
        <c:majorGridlines>
          <c:spPr>
            <a:ln w="3175">
              <a:solidFill>
                <a:srgbClr val="C0C0C0"/>
              </a:solidFill>
              <a:prstDash val="solid"/>
            </a:ln>
          </c:spPr>
        </c:majorGridlines>
        <c:numFmt formatCode="@" sourceLinked="1"/>
        <c:majorTickMark val="none"/>
        <c:minorTickMark val="none"/>
        <c:tickLblPos val="nextTo"/>
        <c:spPr>
          <a:ln w="3175">
            <a:solidFill>
              <a:srgbClr val="C0C0C0"/>
            </a:solidFill>
            <a:prstDash val="solid"/>
          </a:ln>
        </c:spPr>
        <c:txPr>
          <a:bodyPr rot="0" vert="horz"/>
          <a:lstStyle/>
          <a:p>
            <a:pPr>
              <a:defRPr sz="8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1"/>
        <c:axPos val="b"/>
        <c:numFmt formatCode="0.0%" sourceLinked="1"/>
        <c:majorTickMark val="out"/>
        <c:minorTickMark val="none"/>
        <c:tickLblPos val="nextTo"/>
        <c:crossAx val="1223032400"/>
        <c:crosses val="max"/>
        <c:crossBetween val="between"/>
      </c:valAx>
      <c:spPr>
        <a:noFill/>
        <a:ln w="25400">
          <a:noFill/>
        </a:ln>
      </c:spPr>
    </c:plotArea>
    <c:legend>
      <c:legendPos val="r"/>
      <c:layout>
        <c:manualLayout>
          <c:xMode val="edge"/>
          <c:yMode val="edge"/>
          <c:x val="0.8729846269216347"/>
          <c:y val="0.44790190683995829"/>
          <c:w val="0.11824959380077488"/>
          <c:h val="0.29462840337728874"/>
        </c:manualLayout>
      </c:layout>
      <c:overlay val="0"/>
      <c:spPr>
        <a:noFill/>
        <a:ln w="25400">
          <a:noFill/>
        </a:ln>
      </c:spPr>
      <c:txPr>
        <a:bodyPr/>
        <a:lstStyle/>
        <a:p>
          <a:pPr>
            <a:defRPr sz="11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solidFill>
        <a:srgbClr val="C0C0C0"/>
      </a:solidFill>
      <a:prstDash val="solid"/>
    </a:ln>
  </c:spPr>
  <c:txPr>
    <a:bodyPr/>
    <a:lstStyle/>
    <a:p>
      <a:pPr>
        <a:defRPr sz="9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333333"/>
                </a:solidFill>
                <a:latin typeface="Calibri"/>
                <a:ea typeface="Calibri"/>
                <a:cs typeface="Calibri"/>
              </a:defRPr>
            </a:pPr>
            <a:r>
              <a:rPr lang="en-US" dirty="0"/>
              <a:t>Children under 5 Years Old Living in Families with Only Father or Mother (Percentages) by Ventura County Zip Codes, 2017</a:t>
            </a:r>
          </a:p>
        </c:rich>
      </c:tx>
      <c:overlay val="0"/>
      <c:spPr>
        <a:noFill/>
        <a:ln w="25400">
          <a:noFill/>
        </a:ln>
      </c:spPr>
    </c:title>
    <c:autoTitleDeleted val="0"/>
    <c:plotArea>
      <c:layout>
        <c:manualLayout>
          <c:layoutTarget val="inner"/>
          <c:xMode val="edge"/>
          <c:yMode val="edge"/>
          <c:x val="4.5232887555722204E-2"/>
          <c:y val="0.14560007702577996"/>
          <c:w val="0.84858319793359149"/>
          <c:h val="0.82728172373135556"/>
        </c:manualLayout>
      </c:layout>
      <c:barChart>
        <c:barDir val="bar"/>
        <c:grouping val="stacked"/>
        <c:varyColors val="0"/>
        <c:ser>
          <c:idx val="0"/>
          <c:order val="0"/>
          <c:tx>
            <c:strRef>
              <c:f>'Family Structure'!$A$19</c:f>
              <c:strCache>
                <c:ptCount val="1"/>
                <c:pt idx="0">
                  <c:v>    Living with two parents:</c:v>
                </c:pt>
              </c:strCache>
            </c:strRef>
          </c:tx>
          <c:spPr>
            <a:solidFill>
              <a:srgbClr val="4472C4"/>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'Family Structure'!$B$18:$Y$18</c:f>
              <c:numCache>
                <c:formatCode>General</c:formatCode>
                <c:ptCount val="24"/>
                <c:pt idx="0">
                  <c:v>93033</c:v>
                </c:pt>
                <c:pt idx="1">
                  <c:v>93035</c:v>
                </c:pt>
                <c:pt idx="2">
                  <c:v>93015</c:v>
                </c:pt>
                <c:pt idx="3">
                  <c:v>93060</c:v>
                </c:pt>
                <c:pt idx="4">
                  <c:v>93036</c:v>
                </c:pt>
                <c:pt idx="5">
                  <c:v>93004</c:v>
                </c:pt>
                <c:pt idx="6">
                  <c:v>93040</c:v>
                </c:pt>
                <c:pt idx="7">
                  <c:v>93022</c:v>
                </c:pt>
                <c:pt idx="8">
                  <c:v>93030</c:v>
                </c:pt>
                <c:pt idx="9">
                  <c:v>93066</c:v>
                </c:pt>
                <c:pt idx="10">
                  <c:v>93001</c:v>
                </c:pt>
                <c:pt idx="11">
                  <c:v>93041</c:v>
                </c:pt>
                <c:pt idx="12">
                  <c:v>93003</c:v>
                </c:pt>
                <c:pt idx="13">
                  <c:v>91362</c:v>
                </c:pt>
                <c:pt idx="14">
                  <c:v>93021</c:v>
                </c:pt>
                <c:pt idx="15">
                  <c:v>91360</c:v>
                </c:pt>
                <c:pt idx="16">
                  <c:v>93023</c:v>
                </c:pt>
                <c:pt idx="17">
                  <c:v>93010</c:v>
                </c:pt>
                <c:pt idx="18">
                  <c:v>93063</c:v>
                </c:pt>
                <c:pt idx="19">
                  <c:v>93065</c:v>
                </c:pt>
                <c:pt idx="20">
                  <c:v>93012</c:v>
                </c:pt>
                <c:pt idx="21">
                  <c:v>91361</c:v>
                </c:pt>
                <c:pt idx="22">
                  <c:v>91320</c:v>
                </c:pt>
                <c:pt idx="23">
                  <c:v>91377</c:v>
                </c:pt>
              </c:numCache>
            </c:numRef>
          </c:cat>
          <c:val>
            <c:numRef>
              <c:f>'Family Structure'!$B$19:$Y$19</c:f>
              <c:numCache>
                <c:formatCode>0.0%</c:formatCode>
                <c:ptCount val="24"/>
                <c:pt idx="0">
                  <c:v>0.470802035376787</c:v>
                </c:pt>
                <c:pt idx="1">
                  <c:v>0.54216867469879515</c:v>
                </c:pt>
                <c:pt idx="2">
                  <c:v>0.58676569885212693</c:v>
                </c:pt>
                <c:pt idx="3">
                  <c:v>0.5970578829549088</c:v>
                </c:pt>
                <c:pt idx="4">
                  <c:v>0.59862209747384532</c:v>
                </c:pt>
                <c:pt idx="5">
                  <c:v>0.59968291716210864</c:v>
                </c:pt>
                <c:pt idx="6">
                  <c:v>0.60576923076923073</c:v>
                </c:pt>
                <c:pt idx="7">
                  <c:v>0.60648148148148151</c:v>
                </c:pt>
                <c:pt idx="8">
                  <c:v>0.63133265513733472</c:v>
                </c:pt>
                <c:pt idx="9">
                  <c:v>0.63157894736842102</c:v>
                </c:pt>
                <c:pt idx="10">
                  <c:v>0.63719400803799786</c:v>
                </c:pt>
                <c:pt idx="11">
                  <c:v>0.64906542056074767</c:v>
                </c:pt>
                <c:pt idx="12">
                  <c:v>0.68255552782630402</c:v>
                </c:pt>
                <c:pt idx="13">
                  <c:v>0.72940563086548493</c:v>
                </c:pt>
                <c:pt idx="14">
                  <c:v>0.73927257866775642</c:v>
                </c:pt>
                <c:pt idx="15">
                  <c:v>0.74852569502948607</c:v>
                </c:pt>
                <c:pt idx="16">
                  <c:v>0.7651006711409396</c:v>
                </c:pt>
                <c:pt idx="17">
                  <c:v>0.77888777888777894</c:v>
                </c:pt>
                <c:pt idx="18">
                  <c:v>0.7914503816793893</c:v>
                </c:pt>
                <c:pt idx="19">
                  <c:v>0.81538461538461537</c:v>
                </c:pt>
                <c:pt idx="20">
                  <c:v>0.88729399255715047</c:v>
                </c:pt>
                <c:pt idx="21">
                  <c:v>0.91276595744680855</c:v>
                </c:pt>
                <c:pt idx="22">
                  <c:v>0.9260364842454395</c:v>
                </c:pt>
                <c:pt idx="23">
                  <c:v>0.93541666666666667</c:v>
                </c:pt>
              </c:numCache>
            </c:numRef>
          </c:val>
          <c:extLst>
            <c:ext xmlns:c16="http://schemas.microsoft.com/office/drawing/2014/chart" uri="{C3380CC4-5D6E-409C-BE32-E72D297353CC}">
              <c16:uniqueId val="{00000000-BA1D-433A-949D-7DA41CD368BB}"/>
            </c:ext>
          </c:extLst>
        </c:ser>
        <c:ser>
          <c:idx val="1"/>
          <c:order val="1"/>
          <c:tx>
            <c:strRef>
              <c:f>'Family Structure'!$A$20</c:f>
              <c:strCache>
                <c:ptCount val="1"/>
                <c:pt idx="0">
                  <c:v>      Living with father:</c:v>
                </c:pt>
              </c:strCache>
            </c:strRef>
          </c:tx>
          <c:spPr>
            <a:solidFill>
              <a:srgbClr val="ED7D31"/>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'Family Structure'!$B$18:$Y$18</c:f>
              <c:numCache>
                <c:formatCode>General</c:formatCode>
                <c:ptCount val="24"/>
                <c:pt idx="0">
                  <c:v>93033</c:v>
                </c:pt>
                <c:pt idx="1">
                  <c:v>93035</c:v>
                </c:pt>
                <c:pt idx="2">
                  <c:v>93015</c:v>
                </c:pt>
                <c:pt idx="3">
                  <c:v>93060</c:v>
                </c:pt>
                <c:pt idx="4">
                  <c:v>93036</c:v>
                </c:pt>
                <c:pt idx="5">
                  <c:v>93004</c:v>
                </c:pt>
                <c:pt idx="6">
                  <c:v>93040</c:v>
                </c:pt>
                <c:pt idx="7">
                  <c:v>93022</c:v>
                </c:pt>
                <c:pt idx="8">
                  <c:v>93030</c:v>
                </c:pt>
                <c:pt idx="9">
                  <c:v>93066</c:v>
                </c:pt>
                <c:pt idx="10">
                  <c:v>93001</c:v>
                </c:pt>
                <c:pt idx="11">
                  <c:v>93041</c:v>
                </c:pt>
                <c:pt idx="12">
                  <c:v>93003</c:v>
                </c:pt>
                <c:pt idx="13">
                  <c:v>91362</c:v>
                </c:pt>
                <c:pt idx="14">
                  <c:v>93021</c:v>
                </c:pt>
                <c:pt idx="15">
                  <c:v>91360</c:v>
                </c:pt>
                <c:pt idx="16">
                  <c:v>93023</c:v>
                </c:pt>
                <c:pt idx="17">
                  <c:v>93010</c:v>
                </c:pt>
                <c:pt idx="18">
                  <c:v>93063</c:v>
                </c:pt>
                <c:pt idx="19">
                  <c:v>93065</c:v>
                </c:pt>
                <c:pt idx="20">
                  <c:v>93012</c:v>
                </c:pt>
                <c:pt idx="21">
                  <c:v>91361</c:v>
                </c:pt>
                <c:pt idx="22">
                  <c:v>91320</c:v>
                </c:pt>
                <c:pt idx="23">
                  <c:v>91377</c:v>
                </c:pt>
              </c:numCache>
            </c:numRef>
          </c:cat>
          <c:val>
            <c:numRef>
              <c:f>'Family Structure'!$B$20:$Y$20</c:f>
              <c:numCache>
                <c:formatCode>0.0%</c:formatCode>
                <c:ptCount val="24"/>
                <c:pt idx="0">
                  <c:v>9.1349648655197485E-2</c:v>
                </c:pt>
                <c:pt idx="1">
                  <c:v>0.11417096959265634</c:v>
                </c:pt>
                <c:pt idx="2">
                  <c:v>8.8453747467927071E-2</c:v>
                </c:pt>
                <c:pt idx="3">
                  <c:v>0.13079629037416055</c:v>
                </c:pt>
                <c:pt idx="4">
                  <c:v>0.1153355447818321</c:v>
                </c:pt>
                <c:pt idx="5">
                  <c:v>0.10978993261989695</c:v>
                </c:pt>
                <c:pt idx="6">
                  <c:v>7.6923076923076927E-2</c:v>
                </c:pt>
                <c:pt idx="7">
                  <c:v>0.21990740740740741</c:v>
                </c:pt>
                <c:pt idx="8">
                  <c:v>9.6032553407934887E-2</c:v>
                </c:pt>
                <c:pt idx="9">
                  <c:v>5.2631578947368418E-2</c:v>
                </c:pt>
                <c:pt idx="10">
                  <c:v>0.18377785896967483</c:v>
                </c:pt>
                <c:pt idx="11">
                  <c:v>4.8130841121495328E-2</c:v>
                </c:pt>
                <c:pt idx="12">
                  <c:v>0.10531569752932368</c:v>
                </c:pt>
                <c:pt idx="13">
                  <c:v>7.1428571428571425E-2</c:v>
                </c:pt>
                <c:pt idx="14">
                  <c:v>0.11074785451573355</c:v>
                </c:pt>
                <c:pt idx="15">
                  <c:v>4.2122999157540017E-2</c:v>
                </c:pt>
                <c:pt idx="16">
                  <c:v>5.4809843400447429E-2</c:v>
                </c:pt>
                <c:pt idx="17">
                  <c:v>7.992007992007992E-2</c:v>
                </c:pt>
                <c:pt idx="18">
                  <c:v>7.0229007633587789E-2</c:v>
                </c:pt>
                <c:pt idx="19">
                  <c:v>2.8066528066528068E-2</c:v>
                </c:pt>
                <c:pt idx="20">
                  <c:v>3.0303030303030304E-2</c:v>
                </c:pt>
                <c:pt idx="21">
                  <c:v>1.1702127659574468E-2</c:v>
                </c:pt>
                <c:pt idx="22">
                  <c:v>3.9800995024875619E-3</c:v>
                </c:pt>
                <c:pt idx="23">
                  <c:v>4.0625000000000001E-2</c:v>
                </c:pt>
              </c:numCache>
            </c:numRef>
          </c:val>
          <c:extLst>
            <c:ext xmlns:c16="http://schemas.microsoft.com/office/drawing/2014/chart" uri="{C3380CC4-5D6E-409C-BE32-E72D297353CC}">
              <c16:uniqueId val="{00000001-BA1D-433A-949D-7DA41CD368BB}"/>
            </c:ext>
          </c:extLst>
        </c:ser>
        <c:ser>
          <c:idx val="2"/>
          <c:order val="2"/>
          <c:tx>
            <c:strRef>
              <c:f>'Family Structure'!$A$21</c:f>
              <c:strCache>
                <c:ptCount val="1"/>
                <c:pt idx="0">
                  <c:v>      Living with mother:</c:v>
                </c:pt>
              </c:strCache>
            </c:strRef>
          </c:tx>
          <c:spPr>
            <a:solidFill>
              <a:srgbClr val="A5A5A5"/>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FFFFFF"/>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'Family Structure'!$B$18:$Y$18</c:f>
              <c:numCache>
                <c:formatCode>General</c:formatCode>
                <c:ptCount val="24"/>
                <c:pt idx="0">
                  <c:v>93033</c:v>
                </c:pt>
                <c:pt idx="1">
                  <c:v>93035</c:v>
                </c:pt>
                <c:pt idx="2">
                  <c:v>93015</c:v>
                </c:pt>
                <c:pt idx="3">
                  <c:v>93060</c:v>
                </c:pt>
                <c:pt idx="4">
                  <c:v>93036</c:v>
                </c:pt>
                <c:pt idx="5">
                  <c:v>93004</c:v>
                </c:pt>
                <c:pt idx="6">
                  <c:v>93040</c:v>
                </c:pt>
                <c:pt idx="7">
                  <c:v>93022</c:v>
                </c:pt>
                <c:pt idx="8">
                  <c:v>93030</c:v>
                </c:pt>
                <c:pt idx="9">
                  <c:v>93066</c:v>
                </c:pt>
                <c:pt idx="10">
                  <c:v>93001</c:v>
                </c:pt>
                <c:pt idx="11">
                  <c:v>93041</c:v>
                </c:pt>
                <c:pt idx="12">
                  <c:v>93003</c:v>
                </c:pt>
                <c:pt idx="13">
                  <c:v>91362</c:v>
                </c:pt>
                <c:pt idx="14">
                  <c:v>93021</c:v>
                </c:pt>
                <c:pt idx="15">
                  <c:v>91360</c:v>
                </c:pt>
                <c:pt idx="16">
                  <c:v>93023</c:v>
                </c:pt>
                <c:pt idx="17">
                  <c:v>93010</c:v>
                </c:pt>
                <c:pt idx="18">
                  <c:v>93063</c:v>
                </c:pt>
                <c:pt idx="19">
                  <c:v>93065</c:v>
                </c:pt>
                <c:pt idx="20">
                  <c:v>93012</c:v>
                </c:pt>
                <c:pt idx="21">
                  <c:v>91361</c:v>
                </c:pt>
                <c:pt idx="22">
                  <c:v>91320</c:v>
                </c:pt>
                <c:pt idx="23">
                  <c:v>91377</c:v>
                </c:pt>
              </c:numCache>
            </c:numRef>
          </c:cat>
          <c:val>
            <c:numRef>
              <c:f>'Family Structure'!$B$21:$Y$21</c:f>
              <c:numCache>
                <c:formatCode>0.0%</c:formatCode>
                <c:ptCount val="24"/>
                <c:pt idx="0">
                  <c:v>0.43784831596801549</c:v>
                </c:pt>
                <c:pt idx="1">
                  <c:v>0.34366035570854847</c:v>
                </c:pt>
                <c:pt idx="2">
                  <c:v>0.32478055367994596</c:v>
                </c:pt>
                <c:pt idx="3">
                  <c:v>0.27214582667093062</c:v>
                </c:pt>
                <c:pt idx="4">
                  <c:v>0.28604235774432252</c:v>
                </c:pt>
                <c:pt idx="5">
                  <c:v>0.29052715021799447</c:v>
                </c:pt>
                <c:pt idx="6">
                  <c:v>0.31730769230769229</c:v>
                </c:pt>
                <c:pt idx="7">
                  <c:v>0.1736111111111111</c:v>
                </c:pt>
                <c:pt idx="8">
                  <c:v>0.27263479145473041</c:v>
                </c:pt>
                <c:pt idx="9">
                  <c:v>0.31578947368421051</c:v>
                </c:pt>
                <c:pt idx="10">
                  <c:v>0.17902813299232737</c:v>
                </c:pt>
                <c:pt idx="11">
                  <c:v>0.30280373831775703</c:v>
                </c:pt>
                <c:pt idx="12">
                  <c:v>0.21212877464437235</c:v>
                </c:pt>
                <c:pt idx="13">
                  <c:v>0.1991657977059437</c:v>
                </c:pt>
                <c:pt idx="14">
                  <c:v>0.14997956681651001</c:v>
                </c:pt>
                <c:pt idx="15">
                  <c:v>0.20935130581297387</c:v>
                </c:pt>
                <c:pt idx="16">
                  <c:v>0.18008948545861297</c:v>
                </c:pt>
                <c:pt idx="17">
                  <c:v>0.14119214119214119</c:v>
                </c:pt>
                <c:pt idx="18">
                  <c:v>0.13832061068702289</c:v>
                </c:pt>
                <c:pt idx="19">
                  <c:v>0.15654885654885656</c:v>
                </c:pt>
                <c:pt idx="20">
                  <c:v>8.2402977139819242E-2</c:v>
                </c:pt>
                <c:pt idx="21">
                  <c:v>7.5531914893617019E-2</c:v>
                </c:pt>
                <c:pt idx="22">
                  <c:v>6.9983416252072966E-2</c:v>
                </c:pt>
                <c:pt idx="23">
                  <c:v>2.3958333333333335E-2</c:v>
                </c:pt>
              </c:numCache>
            </c:numRef>
          </c:val>
          <c:extLst>
            <c:ext xmlns:c16="http://schemas.microsoft.com/office/drawing/2014/chart" uri="{C3380CC4-5D6E-409C-BE32-E72D297353CC}">
              <c16:uniqueId val="{00000002-BA1D-433A-949D-7DA41CD368BB}"/>
            </c:ext>
          </c:extLst>
        </c:ser>
        <c:dLbls>
          <c:showLegendKey val="0"/>
          <c:showVal val="0"/>
          <c:showCatName val="0"/>
          <c:showSerName val="0"/>
          <c:showPercent val="0"/>
          <c:showBubbleSize val="0"/>
        </c:dLbls>
        <c:gapWidth val="79"/>
        <c:overlap val="100"/>
        <c:axId val="1219922800"/>
        <c:axId val="1"/>
      </c:barChart>
      <c:catAx>
        <c:axId val="1219922800"/>
        <c:scaling>
          <c:orientation val="minMax"/>
        </c:scaling>
        <c:delete val="0"/>
        <c:axPos val="l"/>
        <c:majorGridlines>
          <c:spPr>
            <a:ln w="3175">
              <a:solidFill>
                <a:srgbClr val="C0C0C0"/>
              </a:solidFill>
              <a:prstDash val="solid"/>
            </a:ln>
          </c:spPr>
        </c:majorGridlines>
        <c:numFmt formatCode="General" sourceLinked="1"/>
        <c:majorTickMark val="none"/>
        <c:minorTickMark val="none"/>
        <c:tickLblPos val="nextTo"/>
        <c:spPr>
          <a:ln w="3175">
            <a:solidFill>
              <a:srgbClr val="C0C0C0"/>
            </a:solidFill>
            <a:prstDash val="solid"/>
          </a:ln>
        </c:spPr>
        <c:txPr>
          <a:bodyPr rot="0" vert="horz"/>
          <a:lstStyle/>
          <a:p>
            <a:pPr>
              <a:defRPr sz="800" b="0" i="0" u="none" strike="noStrike" baseline="0">
                <a:solidFill>
                  <a:srgbClr val="333333"/>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1"/>
        <c:axPos val="b"/>
        <c:numFmt formatCode="0.0%" sourceLinked="1"/>
        <c:majorTickMark val="out"/>
        <c:minorTickMark val="none"/>
        <c:tickLblPos val="nextTo"/>
        <c:crossAx val="1219922800"/>
        <c:crosses val="autoZero"/>
        <c:crossBetween val="between"/>
      </c:valAx>
      <c:spPr>
        <a:noFill/>
        <a:ln w="25400">
          <a:noFill/>
        </a:ln>
      </c:spPr>
    </c:plotArea>
    <c:legend>
      <c:legendPos val="r"/>
      <c:layout>
        <c:manualLayout>
          <c:xMode val="edge"/>
          <c:yMode val="edge"/>
          <c:x val="0.90258498937632792"/>
          <c:y val="0.35687841379693225"/>
          <c:w val="8.8423530392034336E-2"/>
          <c:h val="0.48007889707158397"/>
        </c:manualLayout>
      </c:layout>
      <c:overlay val="0"/>
      <c:spPr>
        <a:noFill/>
        <a:ln w="25400">
          <a:noFill/>
        </a:ln>
      </c:spPr>
      <c:txPr>
        <a:bodyPr/>
        <a:lstStyle/>
        <a:p>
          <a:pPr>
            <a:defRPr sz="1000" b="1" i="0" u="none" strike="noStrike" baseline="0">
              <a:solidFill>
                <a:srgbClr val="333333"/>
              </a:solidFill>
              <a:latin typeface="Calibri"/>
              <a:ea typeface="Calibri"/>
              <a:cs typeface="Calibri"/>
            </a:defRPr>
          </a:pPr>
          <a:endParaRPr lang="en-US"/>
        </a:p>
      </c:txPr>
    </c:legend>
    <c:plotVisOnly val="1"/>
    <c:dispBlanksAs val="gap"/>
    <c:showDLblsOverMax val="0"/>
  </c:chart>
  <c:spPr>
    <a:solidFill>
      <a:srgbClr val="FFFFFF"/>
    </a:solidFill>
    <a:ln w="3175">
      <a:solidFill>
        <a:srgbClr val="C0C0C0"/>
      </a:solidFill>
      <a:prstDash val="solid"/>
    </a:ln>
  </c:spPr>
  <c:txPr>
    <a:bodyPr/>
    <a:lstStyle/>
    <a:p>
      <a:pPr>
        <a:defRPr sz="9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3ECCD-4269-4DAE-AE18-51678CC7ECE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3AE3BBF-11D2-4100-B49A-DADC20E734C2}">
      <dgm:prSet custT="1"/>
      <dgm:spPr>
        <a:solidFill>
          <a:srgbClr val="7030A0"/>
        </a:solidFill>
        <a:ln w="38100">
          <a:solidFill>
            <a:srgbClr val="FFC000"/>
          </a:solidFill>
        </a:ln>
      </dgm:spPr>
      <dgm:t>
        <a:bodyPr/>
        <a:lstStyle/>
        <a:p>
          <a:pPr rtl="0"/>
          <a:r>
            <a:rPr lang="en-US" sz="2400" dirty="0"/>
            <a:t>It is an index presenting the Existing disparities in socio-economic conditions of children in a community </a:t>
          </a:r>
        </a:p>
      </dgm:t>
    </dgm:pt>
    <dgm:pt modelId="{74322F40-487B-443A-93B5-64CDCB5E96C4}" type="parTrans" cxnId="{A51572DA-7A2D-43B3-9F22-75EEEDD482AD}">
      <dgm:prSet/>
      <dgm:spPr/>
      <dgm:t>
        <a:bodyPr/>
        <a:lstStyle/>
        <a:p>
          <a:endParaRPr lang="en-US" sz="2400"/>
        </a:p>
      </dgm:t>
    </dgm:pt>
    <dgm:pt modelId="{FB1184E8-078C-45FA-B7C2-9A83EB6AD76A}" type="sibTrans" cxnId="{A51572DA-7A2D-43B3-9F22-75EEEDD482AD}">
      <dgm:prSet custT="1"/>
      <dgm:spPr/>
      <dgm:t>
        <a:bodyPr/>
        <a:lstStyle/>
        <a:p>
          <a:endParaRPr lang="en-US" sz="2400" dirty="0"/>
        </a:p>
      </dgm:t>
    </dgm:pt>
    <dgm:pt modelId="{197D2298-209B-4F85-AD44-C0953EC0D503}">
      <dgm:prSet custT="1"/>
      <dgm:spPr>
        <a:solidFill>
          <a:srgbClr val="7030A0"/>
        </a:solidFill>
        <a:ln w="38100">
          <a:solidFill>
            <a:srgbClr val="FFC000"/>
          </a:solidFill>
        </a:ln>
      </dgm:spPr>
      <dgm:t>
        <a:bodyPr/>
        <a:lstStyle/>
        <a:p>
          <a:pPr rtl="0"/>
          <a:r>
            <a:rPr lang="en-US" sz="2400" dirty="0"/>
            <a:t>Its value provides an expression of the living condition of children and it varies  adversely with the wellbeing of children.</a:t>
          </a:r>
        </a:p>
      </dgm:t>
    </dgm:pt>
    <dgm:pt modelId="{B948A64C-F1B6-4F76-B932-7439315AC7B6}" type="parTrans" cxnId="{72A2E5DB-FDF9-4508-89BC-8E0459DCD4E8}">
      <dgm:prSet/>
      <dgm:spPr/>
      <dgm:t>
        <a:bodyPr/>
        <a:lstStyle/>
        <a:p>
          <a:endParaRPr lang="en-US" sz="2400"/>
        </a:p>
      </dgm:t>
    </dgm:pt>
    <dgm:pt modelId="{C878F02B-E525-4DBF-A1B2-32532D8F326A}" type="sibTrans" cxnId="{72A2E5DB-FDF9-4508-89BC-8E0459DCD4E8}">
      <dgm:prSet/>
      <dgm:spPr/>
      <dgm:t>
        <a:bodyPr/>
        <a:lstStyle/>
        <a:p>
          <a:endParaRPr lang="en-US" sz="2400"/>
        </a:p>
      </dgm:t>
    </dgm:pt>
    <dgm:pt modelId="{43395517-34E4-4961-9EBB-129F2CF3D6C2}" type="pres">
      <dgm:prSet presAssocID="{0923ECCD-4269-4DAE-AE18-51678CC7ECE8}" presName="Name0" presStyleCnt="0">
        <dgm:presLayoutVars>
          <dgm:dir/>
          <dgm:resizeHandles val="exact"/>
        </dgm:presLayoutVars>
      </dgm:prSet>
      <dgm:spPr/>
    </dgm:pt>
    <dgm:pt modelId="{60CC5E77-C870-43E7-AA91-E23633C752A4}" type="pres">
      <dgm:prSet presAssocID="{63AE3BBF-11D2-4100-B49A-DADC20E734C2}" presName="node" presStyleLbl="node1" presStyleIdx="0" presStyleCnt="2">
        <dgm:presLayoutVars>
          <dgm:bulletEnabled val="1"/>
        </dgm:presLayoutVars>
      </dgm:prSet>
      <dgm:spPr/>
    </dgm:pt>
    <dgm:pt modelId="{16B178A9-0667-4980-A14A-28C3DE3D523B}" type="pres">
      <dgm:prSet presAssocID="{FB1184E8-078C-45FA-B7C2-9A83EB6AD76A}" presName="sibTrans" presStyleLbl="sibTrans2D1" presStyleIdx="0" presStyleCnt="1"/>
      <dgm:spPr/>
    </dgm:pt>
    <dgm:pt modelId="{00AFE0E9-BD34-47AB-A455-4C11702A6AD6}" type="pres">
      <dgm:prSet presAssocID="{FB1184E8-078C-45FA-B7C2-9A83EB6AD76A}" presName="connectorText" presStyleLbl="sibTrans2D1" presStyleIdx="0" presStyleCnt="1"/>
      <dgm:spPr/>
    </dgm:pt>
    <dgm:pt modelId="{48A62220-8E86-4023-B1CE-B39B5A8E4EAC}" type="pres">
      <dgm:prSet presAssocID="{197D2298-209B-4F85-AD44-C0953EC0D503}" presName="node" presStyleLbl="node1" presStyleIdx="1" presStyleCnt="2">
        <dgm:presLayoutVars>
          <dgm:bulletEnabled val="1"/>
        </dgm:presLayoutVars>
      </dgm:prSet>
      <dgm:spPr/>
    </dgm:pt>
  </dgm:ptLst>
  <dgm:cxnLst>
    <dgm:cxn modelId="{D36EE31E-27D1-4C31-987A-36A5EC9B77FE}" type="presOf" srcId="{0923ECCD-4269-4DAE-AE18-51678CC7ECE8}" destId="{43395517-34E4-4961-9EBB-129F2CF3D6C2}" srcOrd="0" destOrd="0" presId="urn:microsoft.com/office/officeart/2005/8/layout/process1"/>
    <dgm:cxn modelId="{63BFC179-0CEE-485F-873B-637A88FB8E4C}" type="presOf" srcId="{FB1184E8-078C-45FA-B7C2-9A83EB6AD76A}" destId="{00AFE0E9-BD34-47AB-A455-4C11702A6AD6}" srcOrd="1" destOrd="0" presId="urn:microsoft.com/office/officeart/2005/8/layout/process1"/>
    <dgm:cxn modelId="{56B32381-6D93-40F9-A478-26D079F89E95}" type="presOf" srcId="{197D2298-209B-4F85-AD44-C0953EC0D503}" destId="{48A62220-8E86-4023-B1CE-B39B5A8E4EAC}" srcOrd="0" destOrd="0" presId="urn:microsoft.com/office/officeart/2005/8/layout/process1"/>
    <dgm:cxn modelId="{27D82C90-8A58-4E28-8FE1-BF358857E1E6}" type="presOf" srcId="{63AE3BBF-11D2-4100-B49A-DADC20E734C2}" destId="{60CC5E77-C870-43E7-AA91-E23633C752A4}" srcOrd="0" destOrd="0" presId="urn:microsoft.com/office/officeart/2005/8/layout/process1"/>
    <dgm:cxn modelId="{9F7DE4B2-A6E9-43CA-A81F-6AC892FB71FD}" type="presOf" srcId="{FB1184E8-078C-45FA-B7C2-9A83EB6AD76A}" destId="{16B178A9-0667-4980-A14A-28C3DE3D523B}" srcOrd="0" destOrd="0" presId="urn:microsoft.com/office/officeart/2005/8/layout/process1"/>
    <dgm:cxn modelId="{A51572DA-7A2D-43B3-9F22-75EEEDD482AD}" srcId="{0923ECCD-4269-4DAE-AE18-51678CC7ECE8}" destId="{63AE3BBF-11D2-4100-B49A-DADC20E734C2}" srcOrd="0" destOrd="0" parTransId="{74322F40-487B-443A-93B5-64CDCB5E96C4}" sibTransId="{FB1184E8-078C-45FA-B7C2-9A83EB6AD76A}"/>
    <dgm:cxn modelId="{72A2E5DB-FDF9-4508-89BC-8E0459DCD4E8}" srcId="{0923ECCD-4269-4DAE-AE18-51678CC7ECE8}" destId="{197D2298-209B-4F85-AD44-C0953EC0D503}" srcOrd="1" destOrd="0" parTransId="{B948A64C-F1B6-4F76-B932-7439315AC7B6}" sibTransId="{C878F02B-E525-4DBF-A1B2-32532D8F326A}"/>
    <dgm:cxn modelId="{EB87FB66-8DB1-4B18-B8DE-B55C2AECE5F3}" type="presParOf" srcId="{43395517-34E4-4961-9EBB-129F2CF3D6C2}" destId="{60CC5E77-C870-43E7-AA91-E23633C752A4}" srcOrd="0" destOrd="0" presId="urn:microsoft.com/office/officeart/2005/8/layout/process1"/>
    <dgm:cxn modelId="{0F3C8748-E641-4BAE-A15F-AE174D4988B3}" type="presParOf" srcId="{43395517-34E4-4961-9EBB-129F2CF3D6C2}" destId="{16B178A9-0667-4980-A14A-28C3DE3D523B}" srcOrd="1" destOrd="0" presId="urn:microsoft.com/office/officeart/2005/8/layout/process1"/>
    <dgm:cxn modelId="{79385D4E-E12C-4C19-9432-8640B9E4E14E}" type="presParOf" srcId="{16B178A9-0667-4980-A14A-28C3DE3D523B}" destId="{00AFE0E9-BD34-47AB-A455-4C11702A6AD6}" srcOrd="0" destOrd="0" presId="urn:microsoft.com/office/officeart/2005/8/layout/process1"/>
    <dgm:cxn modelId="{F824BEE9-474E-453D-9444-6CFD7392BB89}" type="presParOf" srcId="{43395517-34E4-4961-9EBB-129F2CF3D6C2}" destId="{48A62220-8E86-4023-B1CE-B39B5A8E4EAC}" srcOrd="2"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248DB-EB02-41DC-BC33-F3B5A176E3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0019F9-1178-4ABA-8315-8E0032F6644E}">
      <dgm:prSet/>
      <dgm:spPr>
        <a:solidFill>
          <a:srgbClr val="7030A0"/>
        </a:solidFill>
        <a:ln w="38100">
          <a:solidFill>
            <a:srgbClr val="FFC000"/>
          </a:solidFill>
        </a:ln>
      </dgm:spPr>
      <dgm:t>
        <a:bodyPr/>
        <a:lstStyle/>
        <a:p>
          <a:pPr rtl="0"/>
          <a:r>
            <a:rPr lang="en-US" dirty="0"/>
            <a:t>INCLUDES SIX INDICATORS:</a:t>
          </a:r>
        </a:p>
      </dgm:t>
    </dgm:pt>
    <dgm:pt modelId="{3E936753-E315-432D-9446-1EEC072A16C5}" type="parTrans" cxnId="{F2F51D94-73C3-4A6C-9962-1786699769BA}">
      <dgm:prSet/>
      <dgm:spPr/>
      <dgm:t>
        <a:bodyPr/>
        <a:lstStyle/>
        <a:p>
          <a:endParaRPr lang="en-US"/>
        </a:p>
      </dgm:t>
    </dgm:pt>
    <dgm:pt modelId="{3A89B55E-94C8-4A82-AB3A-B2CA26AB66C2}" type="sibTrans" cxnId="{F2F51D94-73C3-4A6C-9962-1786699769BA}">
      <dgm:prSet/>
      <dgm:spPr/>
      <dgm:t>
        <a:bodyPr/>
        <a:lstStyle/>
        <a:p>
          <a:endParaRPr lang="en-US"/>
        </a:p>
      </dgm:t>
    </dgm:pt>
    <dgm:pt modelId="{1851133F-3E62-4976-AB58-C768D9FFD1B3}">
      <dgm:prSet/>
      <dgm:spPr/>
      <dgm:t>
        <a:bodyPr/>
        <a:lstStyle/>
        <a:p>
          <a:pPr rtl="0"/>
          <a:r>
            <a:rPr lang="en-US" dirty="0"/>
            <a:t>Percentage of Poverty Among Children 5 Years and Under</a:t>
          </a:r>
        </a:p>
      </dgm:t>
    </dgm:pt>
    <dgm:pt modelId="{10EE03CC-8864-4EAB-8A16-54A407632DDD}" type="parTrans" cxnId="{EDC51A2A-F97E-4FA6-ABEC-6743A3006709}">
      <dgm:prSet/>
      <dgm:spPr/>
      <dgm:t>
        <a:bodyPr/>
        <a:lstStyle/>
        <a:p>
          <a:endParaRPr lang="en-US"/>
        </a:p>
      </dgm:t>
    </dgm:pt>
    <dgm:pt modelId="{B129304B-FA46-4B3E-B319-98407A48FFDF}" type="sibTrans" cxnId="{EDC51A2A-F97E-4FA6-ABEC-6743A3006709}">
      <dgm:prSet/>
      <dgm:spPr/>
      <dgm:t>
        <a:bodyPr/>
        <a:lstStyle/>
        <a:p>
          <a:endParaRPr lang="en-US"/>
        </a:p>
      </dgm:t>
    </dgm:pt>
    <dgm:pt modelId="{29DCA9C9-3669-4745-9A90-1927025142D1}">
      <dgm:prSet/>
      <dgm:spPr/>
      <dgm:t>
        <a:bodyPr/>
        <a:lstStyle/>
        <a:p>
          <a:pPr rtl="0"/>
          <a:r>
            <a:rPr lang="en-US" dirty="0"/>
            <a:t>Percentage of Female Households Below Poverty with Related Children at Age of 5 and Under</a:t>
          </a:r>
        </a:p>
      </dgm:t>
    </dgm:pt>
    <dgm:pt modelId="{5955B9EB-2B4F-4CD9-AF37-5A12BA1CF988}" type="parTrans" cxnId="{9DFCD09D-70CA-445B-A228-071068B6A27C}">
      <dgm:prSet/>
      <dgm:spPr/>
      <dgm:t>
        <a:bodyPr/>
        <a:lstStyle/>
        <a:p>
          <a:endParaRPr lang="en-US"/>
        </a:p>
      </dgm:t>
    </dgm:pt>
    <dgm:pt modelId="{0C8E82C4-7E58-4197-94AA-D64FDB320C07}" type="sibTrans" cxnId="{9DFCD09D-70CA-445B-A228-071068B6A27C}">
      <dgm:prSet/>
      <dgm:spPr/>
      <dgm:t>
        <a:bodyPr/>
        <a:lstStyle/>
        <a:p>
          <a:endParaRPr lang="en-US"/>
        </a:p>
      </dgm:t>
    </dgm:pt>
    <dgm:pt modelId="{13EFB43D-BAB9-453E-8203-FA23AFC72813}">
      <dgm:prSet/>
      <dgm:spPr/>
      <dgm:t>
        <a:bodyPr/>
        <a:lstStyle/>
        <a:p>
          <a:pPr rtl="0"/>
          <a:r>
            <a:rPr lang="en-US" dirty="0"/>
            <a:t>Percentage of Population 25 Years and Above without High School Diploma</a:t>
          </a:r>
        </a:p>
      </dgm:t>
    </dgm:pt>
    <dgm:pt modelId="{F95CB66D-862F-444D-8CE0-D5A2BCB9BD43}" type="parTrans" cxnId="{C0B64FCD-FA14-4399-957C-C4D11DA42F16}">
      <dgm:prSet/>
      <dgm:spPr/>
      <dgm:t>
        <a:bodyPr/>
        <a:lstStyle/>
        <a:p>
          <a:endParaRPr lang="en-US"/>
        </a:p>
      </dgm:t>
    </dgm:pt>
    <dgm:pt modelId="{B8DD8018-159D-48B9-98B5-CBFBAFFAFF82}" type="sibTrans" cxnId="{C0B64FCD-FA14-4399-957C-C4D11DA42F16}">
      <dgm:prSet/>
      <dgm:spPr/>
      <dgm:t>
        <a:bodyPr/>
        <a:lstStyle/>
        <a:p>
          <a:endParaRPr lang="en-US"/>
        </a:p>
      </dgm:t>
    </dgm:pt>
    <dgm:pt modelId="{29B57A76-EC35-405E-89DA-18E09511D71C}">
      <dgm:prSet/>
      <dgm:spPr/>
      <dgm:t>
        <a:bodyPr/>
        <a:lstStyle/>
        <a:p>
          <a:pPr rtl="0"/>
          <a:r>
            <a:rPr lang="en-US" dirty="0"/>
            <a:t>Percentage of People at Age of 5 and Above who Speak English "Less than very Well"</a:t>
          </a:r>
        </a:p>
      </dgm:t>
    </dgm:pt>
    <dgm:pt modelId="{A34DB344-5BFB-49E4-9E8F-BB65ED971B24}" type="parTrans" cxnId="{755F94AD-7A2B-4410-B149-6CCB04071039}">
      <dgm:prSet/>
      <dgm:spPr/>
      <dgm:t>
        <a:bodyPr/>
        <a:lstStyle/>
        <a:p>
          <a:endParaRPr lang="en-US"/>
        </a:p>
      </dgm:t>
    </dgm:pt>
    <dgm:pt modelId="{A00AA27F-AFB8-465A-8378-82AD21CD3F72}" type="sibTrans" cxnId="{755F94AD-7A2B-4410-B149-6CCB04071039}">
      <dgm:prSet/>
      <dgm:spPr/>
      <dgm:t>
        <a:bodyPr/>
        <a:lstStyle/>
        <a:p>
          <a:endParaRPr lang="en-US"/>
        </a:p>
      </dgm:t>
    </dgm:pt>
    <dgm:pt modelId="{39719FAE-8EFF-415B-A09E-0AACBFEB336A}">
      <dgm:prSet/>
      <dgm:spPr/>
      <dgm:t>
        <a:bodyPr/>
        <a:lstStyle/>
        <a:p>
          <a:pPr rtl="0"/>
          <a:r>
            <a:rPr lang="en-US" dirty="0"/>
            <a:t>Free and Reduced Meals</a:t>
          </a:r>
        </a:p>
      </dgm:t>
    </dgm:pt>
    <dgm:pt modelId="{ABDB3919-B0C6-46A3-A7E6-3A534BAB7955}" type="parTrans" cxnId="{7DD2017A-EE82-4DA3-9982-F65434D4348F}">
      <dgm:prSet/>
      <dgm:spPr/>
      <dgm:t>
        <a:bodyPr/>
        <a:lstStyle/>
        <a:p>
          <a:endParaRPr lang="en-US"/>
        </a:p>
      </dgm:t>
    </dgm:pt>
    <dgm:pt modelId="{C75398AE-2ACD-4FD6-863D-840C9F3084E9}" type="sibTrans" cxnId="{7DD2017A-EE82-4DA3-9982-F65434D4348F}">
      <dgm:prSet/>
      <dgm:spPr/>
      <dgm:t>
        <a:bodyPr/>
        <a:lstStyle/>
        <a:p>
          <a:endParaRPr lang="en-US"/>
        </a:p>
      </dgm:t>
    </dgm:pt>
    <dgm:pt modelId="{CE4E90C2-C605-49C8-A765-2732AFD7EEF0}">
      <dgm:prSet/>
      <dgm:spPr/>
      <dgm:t>
        <a:bodyPr/>
        <a:lstStyle/>
        <a:p>
          <a:pPr rtl="0"/>
          <a:r>
            <a:rPr lang="en-US" dirty="0"/>
            <a:t>Percentage of English Language Learners</a:t>
          </a:r>
        </a:p>
      </dgm:t>
    </dgm:pt>
    <dgm:pt modelId="{30C0ABC1-C904-4A7A-B7F9-7EDED1C54DAE}" type="parTrans" cxnId="{15EAEC87-BDB5-47D7-B5C1-93ACBD234999}">
      <dgm:prSet/>
      <dgm:spPr/>
      <dgm:t>
        <a:bodyPr/>
        <a:lstStyle/>
        <a:p>
          <a:endParaRPr lang="en-US"/>
        </a:p>
      </dgm:t>
    </dgm:pt>
    <dgm:pt modelId="{B267A498-972B-49F6-A8A6-0D1C01E57BE6}" type="sibTrans" cxnId="{15EAEC87-BDB5-47D7-B5C1-93ACBD234999}">
      <dgm:prSet/>
      <dgm:spPr/>
      <dgm:t>
        <a:bodyPr/>
        <a:lstStyle/>
        <a:p>
          <a:endParaRPr lang="en-US"/>
        </a:p>
      </dgm:t>
    </dgm:pt>
    <dgm:pt modelId="{6B7AFCFC-48F7-4555-AF78-154D06423EB9}" type="pres">
      <dgm:prSet presAssocID="{0FF248DB-EB02-41DC-BC33-F3B5A176E3A5}" presName="linear" presStyleCnt="0">
        <dgm:presLayoutVars>
          <dgm:animLvl val="lvl"/>
          <dgm:resizeHandles val="exact"/>
        </dgm:presLayoutVars>
      </dgm:prSet>
      <dgm:spPr/>
    </dgm:pt>
    <dgm:pt modelId="{AFCF7379-ECD5-47E2-B2D7-167A7F379087}" type="pres">
      <dgm:prSet presAssocID="{DA0019F9-1178-4ABA-8315-8E0032F6644E}" presName="parentText" presStyleLbl="node1" presStyleIdx="0" presStyleCnt="1">
        <dgm:presLayoutVars>
          <dgm:chMax val="0"/>
          <dgm:bulletEnabled val="1"/>
        </dgm:presLayoutVars>
      </dgm:prSet>
      <dgm:spPr/>
    </dgm:pt>
    <dgm:pt modelId="{A2827666-8DFB-4421-9A18-8BF6C4741EE5}" type="pres">
      <dgm:prSet presAssocID="{DA0019F9-1178-4ABA-8315-8E0032F6644E}" presName="childText" presStyleLbl="revTx" presStyleIdx="0" presStyleCnt="1">
        <dgm:presLayoutVars>
          <dgm:bulletEnabled val="1"/>
        </dgm:presLayoutVars>
      </dgm:prSet>
      <dgm:spPr/>
    </dgm:pt>
  </dgm:ptLst>
  <dgm:cxnLst>
    <dgm:cxn modelId="{EDC51A2A-F97E-4FA6-ABEC-6743A3006709}" srcId="{DA0019F9-1178-4ABA-8315-8E0032F6644E}" destId="{1851133F-3E62-4976-AB58-C768D9FFD1B3}" srcOrd="0" destOrd="0" parTransId="{10EE03CC-8864-4EAB-8A16-54A407632DDD}" sibTransId="{B129304B-FA46-4B3E-B319-98407A48FFDF}"/>
    <dgm:cxn modelId="{B836182B-FDD1-416A-8B2E-E52F20D88F93}" type="presOf" srcId="{CE4E90C2-C605-49C8-A765-2732AFD7EEF0}" destId="{A2827666-8DFB-4421-9A18-8BF6C4741EE5}" srcOrd="0" destOrd="5" presId="urn:microsoft.com/office/officeart/2005/8/layout/vList2"/>
    <dgm:cxn modelId="{EAEECD2F-E406-48AA-B41B-27D3E82F231A}" type="presOf" srcId="{0FF248DB-EB02-41DC-BC33-F3B5A176E3A5}" destId="{6B7AFCFC-48F7-4555-AF78-154D06423EB9}" srcOrd="0" destOrd="0" presId="urn:microsoft.com/office/officeart/2005/8/layout/vList2"/>
    <dgm:cxn modelId="{7ABA7F3C-11A8-45F3-A762-1C5D9FD1E1F9}" type="presOf" srcId="{39719FAE-8EFF-415B-A09E-0AACBFEB336A}" destId="{A2827666-8DFB-4421-9A18-8BF6C4741EE5}" srcOrd="0" destOrd="4" presId="urn:microsoft.com/office/officeart/2005/8/layout/vList2"/>
    <dgm:cxn modelId="{D48E4C59-F3F2-4BF2-B019-7FD5DC8D41CE}" type="presOf" srcId="{DA0019F9-1178-4ABA-8315-8E0032F6644E}" destId="{AFCF7379-ECD5-47E2-B2D7-167A7F379087}" srcOrd="0" destOrd="0" presId="urn:microsoft.com/office/officeart/2005/8/layout/vList2"/>
    <dgm:cxn modelId="{7DD2017A-EE82-4DA3-9982-F65434D4348F}" srcId="{DA0019F9-1178-4ABA-8315-8E0032F6644E}" destId="{39719FAE-8EFF-415B-A09E-0AACBFEB336A}" srcOrd="4" destOrd="0" parTransId="{ABDB3919-B0C6-46A3-A7E6-3A534BAB7955}" sibTransId="{C75398AE-2ACD-4FD6-863D-840C9F3084E9}"/>
    <dgm:cxn modelId="{15EAEC87-BDB5-47D7-B5C1-93ACBD234999}" srcId="{DA0019F9-1178-4ABA-8315-8E0032F6644E}" destId="{CE4E90C2-C605-49C8-A765-2732AFD7EEF0}" srcOrd="5" destOrd="0" parTransId="{30C0ABC1-C904-4A7A-B7F9-7EDED1C54DAE}" sibTransId="{B267A498-972B-49F6-A8A6-0D1C01E57BE6}"/>
    <dgm:cxn modelId="{F2F51D94-73C3-4A6C-9962-1786699769BA}" srcId="{0FF248DB-EB02-41DC-BC33-F3B5A176E3A5}" destId="{DA0019F9-1178-4ABA-8315-8E0032F6644E}" srcOrd="0" destOrd="0" parTransId="{3E936753-E315-432D-9446-1EEC072A16C5}" sibTransId="{3A89B55E-94C8-4A82-AB3A-B2CA26AB66C2}"/>
    <dgm:cxn modelId="{9DFCD09D-70CA-445B-A228-071068B6A27C}" srcId="{DA0019F9-1178-4ABA-8315-8E0032F6644E}" destId="{29DCA9C9-3669-4745-9A90-1927025142D1}" srcOrd="1" destOrd="0" parTransId="{5955B9EB-2B4F-4CD9-AF37-5A12BA1CF988}" sibTransId="{0C8E82C4-7E58-4197-94AA-D64FDB320C07}"/>
    <dgm:cxn modelId="{5B2742A5-1124-4D9F-AEA4-93CDAD57B201}" type="presOf" srcId="{1851133F-3E62-4976-AB58-C768D9FFD1B3}" destId="{A2827666-8DFB-4421-9A18-8BF6C4741EE5}" srcOrd="0" destOrd="0" presId="urn:microsoft.com/office/officeart/2005/8/layout/vList2"/>
    <dgm:cxn modelId="{755F94AD-7A2B-4410-B149-6CCB04071039}" srcId="{DA0019F9-1178-4ABA-8315-8E0032F6644E}" destId="{29B57A76-EC35-405E-89DA-18E09511D71C}" srcOrd="3" destOrd="0" parTransId="{A34DB344-5BFB-49E4-9E8F-BB65ED971B24}" sibTransId="{A00AA27F-AFB8-465A-8378-82AD21CD3F72}"/>
    <dgm:cxn modelId="{7E0B19C8-B47B-4D48-8BAA-C166D2303723}" type="presOf" srcId="{29B57A76-EC35-405E-89DA-18E09511D71C}" destId="{A2827666-8DFB-4421-9A18-8BF6C4741EE5}" srcOrd="0" destOrd="3" presId="urn:microsoft.com/office/officeart/2005/8/layout/vList2"/>
    <dgm:cxn modelId="{C0B64FCD-FA14-4399-957C-C4D11DA42F16}" srcId="{DA0019F9-1178-4ABA-8315-8E0032F6644E}" destId="{13EFB43D-BAB9-453E-8203-FA23AFC72813}" srcOrd="2" destOrd="0" parTransId="{F95CB66D-862F-444D-8CE0-D5A2BCB9BD43}" sibTransId="{B8DD8018-159D-48B9-98B5-CBFBAFFAFF82}"/>
    <dgm:cxn modelId="{017E07DD-DDF3-4D40-91E0-EADA1C9E2A11}" type="presOf" srcId="{29DCA9C9-3669-4745-9A90-1927025142D1}" destId="{A2827666-8DFB-4421-9A18-8BF6C4741EE5}" srcOrd="0" destOrd="1" presId="urn:microsoft.com/office/officeart/2005/8/layout/vList2"/>
    <dgm:cxn modelId="{7E70D2EF-5893-4B49-A3BD-96238C5C02E4}" type="presOf" srcId="{13EFB43D-BAB9-453E-8203-FA23AFC72813}" destId="{A2827666-8DFB-4421-9A18-8BF6C4741EE5}" srcOrd="0" destOrd="2" presId="urn:microsoft.com/office/officeart/2005/8/layout/vList2"/>
    <dgm:cxn modelId="{A4540914-D99B-4CF2-AC66-2FFF072AB56A}" type="presParOf" srcId="{6B7AFCFC-48F7-4555-AF78-154D06423EB9}" destId="{AFCF7379-ECD5-47E2-B2D7-167A7F379087}" srcOrd="0" destOrd="0" presId="urn:microsoft.com/office/officeart/2005/8/layout/vList2"/>
    <dgm:cxn modelId="{32242859-908F-4C67-8844-208024D7C195}" type="presParOf" srcId="{6B7AFCFC-48F7-4555-AF78-154D06423EB9}" destId="{A2827666-8DFB-4421-9A18-8BF6C4741EE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5E77-C870-43E7-AA91-E23633C752A4}">
      <dsp:nvSpPr>
        <dsp:cNvPr id="0" name=""/>
        <dsp:cNvSpPr/>
      </dsp:nvSpPr>
      <dsp:spPr>
        <a:xfrm>
          <a:off x="828" y="14987"/>
          <a:ext cx="1767614" cy="4667703"/>
        </a:xfrm>
        <a:prstGeom prst="roundRect">
          <a:avLst>
            <a:gd name="adj" fmla="val 10000"/>
          </a:avLst>
        </a:prstGeom>
        <a:solidFill>
          <a:srgbClr val="7030A0"/>
        </a:solidFill>
        <a:ln w="38100" cap="flat" cmpd="sng" algn="in">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It is an index presenting the Existing disparities in socio-economic conditions of children in a community </a:t>
          </a:r>
        </a:p>
      </dsp:txBody>
      <dsp:txXfrm>
        <a:off x="52600" y="66759"/>
        <a:ext cx="1664070" cy="4564159"/>
      </dsp:txXfrm>
    </dsp:sp>
    <dsp:sp modelId="{16B178A9-0667-4980-A14A-28C3DE3D523B}">
      <dsp:nvSpPr>
        <dsp:cNvPr id="0" name=""/>
        <dsp:cNvSpPr/>
      </dsp:nvSpPr>
      <dsp:spPr>
        <a:xfrm>
          <a:off x="1945205" y="2129654"/>
          <a:ext cx="374734" cy="438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1945205" y="2217328"/>
        <a:ext cx="262314" cy="263020"/>
      </dsp:txXfrm>
    </dsp:sp>
    <dsp:sp modelId="{48A62220-8E86-4023-B1CE-B39B5A8E4EAC}">
      <dsp:nvSpPr>
        <dsp:cNvPr id="0" name=""/>
        <dsp:cNvSpPr/>
      </dsp:nvSpPr>
      <dsp:spPr>
        <a:xfrm>
          <a:off x="2475489" y="14987"/>
          <a:ext cx="1767614" cy="4667703"/>
        </a:xfrm>
        <a:prstGeom prst="roundRect">
          <a:avLst>
            <a:gd name="adj" fmla="val 10000"/>
          </a:avLst>
        </a:prstGeom>
        <a:solidFill>
          <a:srgbClr val="7030A0"/>
        </a:solidFill>
        <a:ln w="38100" cap="flat" cmpd="sng" algn="in">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Its value provides an expression of the living condition of children and it varies  adversely with the wellbeing of children.</a:t>
          </a:r>
        </a:p>
      </dsp:txBody>
      <dsp:txXfrm>
        <a:off x="2527261" y="66759"/>
        <a:ext cx="1664070" cy="4564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F7379-ECD5-47E2-B2D7-167A7F379087}">
      <dsp:nvSpPr>
        <dsp:cNvPr id="0" name=""/>
        <dsp:cNvSpPr/>
      </dsp:nvSpPr>
      <dsp:spPr>
        <a:xfrm>
          <a:off x="0" y="42902"/>
          <a:ext cx="5435212" cy="616004"/>
        </a:xfrm>
        <a:prstGeom prst="roundRect">
          <a:avLst/>
        </a:prstGeom>
        <a:solidFill>
          <a:srgbClr val="7030A0"/>
        </a:solidFill>
        <a:ln w="38100" cap="flat" cmpd="sng" algn="in">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INCLUDES SIX INDICATORS:</a:t>
          </a:r>
        </a:p>
      </dsp:txBody>
      <dsp:txXfrm>
        <a:off x="30071" y="72973"/>
        <a:ext cx="5375070" cy="555862"/>
      </dsp:txXfrm>
    </dsp:sp>
    <dsp:sp modelId="{A2827666-8DFB-4421-9A18-8BF6C4741EE5}">
      <dsp:nvSpPr>
        <dsp:cNvPr id="0" name=""/>
        <dsp:cNvSpPr/>
      </dsp:nvSpPr>
      <dsp:spPr>
        <a:xfrm>
          <a:off x="0" y="658907"/>
          <a:ext cx="5435212" cy="368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568"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a:t>Percentage of Poverty Among Children 5 Years and Under</a:t>
          </a:r>
        </a:p>
        <a:p>
          <a:pPr marL="228600" lvl="1" indent="-228600" algn="l" defTabSz="933450" rtl="0">
            <a:lnSpc>
              <a:spcPct val="90000"/>
            </a:lnSpc>
            <a:spcBef>
              <a:spcPct val="0"/>
            </a:spcBef>
            <a:spcAft>
              <a:spcPct val="20000"/>
            </a:spcAft>
            <a:buChar char="•"/>
          </a:pPr>
          <a:r>
            <a:rPr lang="en-US" sz="2100" kern="1200" dirty="0"/>
            <a:t>Percentage of Female Households Below Poverty with Related Children at Age of 5 and Under</a:t>
          </a:r>
        </a:p>
        <a:p>
          <a:pPr marL="228600" lvl="1" indent="-228600" algn="l" defTabSz="933450" rtl="0">
            <a:lnSpc>
              <a:spcPct val="90000"/>
            </a:lnSpc>
            <a:spcBef>
              <a:spcPct val="0"/>
            </a:spcBef>
            <a:spcAft>
              <a:spcPct val="20000"/>
            </a:spcAft>
            <a:buChar char="•"/>
          </a:pPr>
          <a:r>
            <a:rPr lang="en-US" sz="2100" kern="1200" dirty="0"/>
            <a:t>Percentage of Population 25 Years and Above without High School Diploma</a:t>
          </a:r>
        </a:p>
        <a:p>
          <a:pPr marL="228600" lvl="1" indent="-228600" algn="l" defTabSz="933450" rtl="0">
            <a:lnSpc>
              <a:spcPct val="90000"/>
            </a:lnSpc>
            <a:spcBef>
              <a:spcPct val="0"/>
            </a:spcBef>
            <a:spcAft>
              <a:spcPct val="20000"/>
            </a:spcAft>
            <a:buChar char="•"/>
          </a:pPr>
          <a:r>
            <a:rPr lang="en-US" sz="2100" kern="1200" dirty="0"/>
            <a:t>Percentage of People at Age of 5 and Above who Speak English "Less than very Well"</a:t>
          </a:r>
        </a:p>
        <a:p>
          <a:pPr marL="228600" lvl="1" indent="-228600" algn="l" defTabSz="933450" rtl="0">
            <a:lnSpc>
              <a:spcPct val="90000"/>
            </a:lnSpc>
            <a:spcBef>
              <a:spcPct val="0"/>
            </a:spcBef>
            <a:spcAft>
              <a:spcPct val="20000"/>
            </a:spcAft>
            <a:buChar char="•"/>
          </a:pPr>
          <a:r>
            <a:rPr lang="en-US" sz="2100" kern="1200" dirty="0"/>
            <a:t>Free and Reduced Meals</a:t>
          </a:r>
        </a:p>
        <a:p>
          <a:pPr marL="228600" lvl="1" indent="-228600" algn="l" defTabSz="933450" rtl="0">
            <a:lnSpc>
              <a:spcPct val="90000"/>
            </a:lnSpc>
            <a:spcBef>
              <a:spcPct val="0"/>
            </a:spcBef>
            <a:spcAft>
              <a:spcPct val="20000"/>
            </a:spcAft>
            <a:buChar char="•"/>
          </a:pPr>
          <a:r>
            <a:rPr lang="en-US" sz="2100" kern="1200" dirty="0"/>
            <a:t>Percentage of English Language Learners</a:t>
          </a:r>
        </a:p>
      </dsp:txBody>
      <dsp:txXfrm>
        <a:off x="0" y="658907"/>
        <a:ext cx="5435212" cy="36887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0.40499</cdr:x>
      <cdr:y>0.14498</cdr:y>
    </cdr:from>
    <cdr:to>
      <cdr:x>0.41007</cdr:x>
      <cdr:y>0.95098</cdr:y>
    </cdr:to>
    <cdr:sp macro="" textlink="">
      <cdr:nvSpPr>
        <cdr:cNvPr id="2" name="Rectangle 1"/>
        <cdr:cNvSpPr/>
      </cdr:nvSpPr>
      <cdr:spPr>
        <a:xfrm xmlns:a="http://schemas.openxmlformats.org/drawingml/2006/main">
          <a:off x="3723036" y="782273"/>
          <a:ext cx="46700" cy="434890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0.47525</cdr:x>
      <cdr:y>0.1778</cdr:y>
    </cdr:from>
    <cdr:to>
      <cdr:x>0.48033</cdr:x>
      <cdr:y>0.93857</cdr:y>
    </cdr:to>
    <cdr:sp macro="" textlink="">
      <cdr:nvSpPr>
        <cdr:cNvPr id="3" name="Rectangle 2"/>
        <cdr:cNvSpPr/>
      </cdr:nvSpPr>
      <cdr:spPr>
        <a:xfrm xmlns:a="http://schemas.openxmlformats.org/drawingml/2006/main">
          <a:off x="4368912" y="959323"/>
          <a:ext cx="46700" cy="410485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0.50935</cdr:x>
      <cdr:y>0.24015</cdr:y>
    </cdr:from>
    <cdr:to>
      <cdr:x>0.51444</cdr:x>
      <cdr:y>0.93363</cdr:y>
    </cdr:to>
    <cdr:sp macro="" textlink="">
      <cdr:nvSpPr>
        <cdr:cNvPr id="4" name="Rectangle 3"/>
        <cdr:cNvSpPr/>
      </cdr:nvSpPr>
      <cdr:spPr>
        <a:xfrm xmlns:a="http://schemas.openxmlformats.org/drawingml/2006/main">
          <a:off x="4682353" y="1295791"/>
          <a:ext cx="46791" cy="374178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0.53474</cdr:x>
      <cdr:y>0.31388</cdr:y>
    </cdr:from>
    <cdr:to>
      <cdr:x>0.53982</cdr:x>
      <cdr:y>0.94111</cdr:y>
    </cdr:to>
    <cdr:sp macro="" textlink="">
      <cdr:nvSpPr>
        <cdr:cNvPr id="5" name="Rectangle 4"/>
        <cdr:cNvSpPr/>
      </cdr:nvSpPr>
      <cdr:spPr>
        <a:xfrm xmlns:a="http://schemas.openxmlformats.org/drawingml/2006/main">
          <a:off x="4915804" y="1693589"/>
          <a:ext cx="46699" cy="3384318"/>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0.57727</cdr:x>
      <cdr:y>0.41426</cdr:y>
    </cdr:from>
    <cdr:to>
      <cdr:x>0.58235</cdr:x>
      <cdr:y>0.94581</cdr:y>
    </cdr:to>
    <cdr:sp macro="" textlink="">
      <cdr:nvSpPr>
        <cdr:cNvPr id="6" name="Rectangle 5"/>
        <cdr:cNvSpPr/>
      </cdr:nvSpPr>
      <cdr:spPr>
        <a:xfrm xmlns:a="http://schemas.openxmlformats.org/drawingml/2006/main">
          <a:off x="5306804" y="2235191"/>
          <a:ext cx="46700" cy="286806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0.55283</cdr:x>
      <cdr:y>0.36004</cdr:y>
    </cdr:from>
    <cdr:to>
      <cdr:x>0.55785</cdr:x>
      <cdr:y>0.93319</cdr:y>
    </cdr:to>
    <cdr:sp macro="" textlink="">
      <cdr:nvSpPr>
        <cdr:cNvPr id="7" name="Rectangle 6">
          <a:extLst xmlns:a="http://schemas.openxmlformats.org/drawingml/2006/main">
            <a:ext uri="{FF2B5EF4-FFF2-40B4-BE49-F238E27FC236}">
              <a16:creationId xmlns:a16="http://schemas.microsoft.com/office/drawing/2014/main" id="{C9D3B216-49DB-42E3-8203-3CD73B04CA6A}"/>
            </a:ext>
          </a:extLst>
        </cdr:cNvPr>
        <cdr:cNvSpPr/>
      </cdr:nvSpPr>
      <cdr:spPr>
        <a:xfrm xmlns:a="http://schemas.openxmlformats.org/drawingml/2006/main">
          <a:off x="5082112" y="1942676"/>
          <a:ext cx="46148" cy="3092521"/>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0.67359</cdr:x>
      <cdr:y>0.47382</cdr:y>
    </cdr:from>
    <cdr:to>
      <cdr:x>0.67903</cdr:x>
      <cdr:y>0.94182</cdr:y>
    </cdr:to>
    <cdr:sp macro="" textlink="">
      <cdr:nvSpPr>
        <cdr:cNvPr id="8" name="Rectangle 7">
          <a:extLst xmlns:a="http://schemas.openxmlformats.org/drawingml/2006/main">
            <a:ext uri="{FF2B5EF4-FFF2-40B4-BE49-F238E27FC236}">
              <a16:creationId xmlns:a16="http://schemas.microsoft.com/office/drawing/2014/main" id="{C9D3B216-49DB-42E3-8203-3CD73B04CA6A}"/>
            </a:ext>
          </a:extLst>
        </cdr:cNvPr>
        <cdr:cNvSpPr/>
      </cdr:nvSpPr>
      <cdr:spPr>
        <a:xfrm xmlns:a="http://schemas.openxmlformats.org/drawingml/2006/main">
          <a:off x="6192262" y="2556590"/>
          <a:ext cx="50010" cy="2525167"/>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0.50854</cdr:x>
      <cdr:y>0.15061</cdr:y>
    </cdr:from>
    <cdr:to>
      <cdr:x>0.6887</cdr:x>
      <cdr:y>0.18035</cdr:y>
    </cdr:to>
    <cdr:sp macro="" textlink="">
      <cdr:nvSpPr>
        <cdr:cNvPr id="10" name="TextBox 9">
          <a:extLst xmlns:a="http://schemas.openxmlformats.org/drawingml/2006/main">
            <a:ext uri="{FF2B5EF4-FFF2-40B4-BE49-F238E27FC236}">
              <a16:creationId xmlns:a16="http://schemas.microsoft.com/office/drawing/2014/main" id="{46C81EB0-46F5-449E-BF7C-FBF75D4A02C5}"/>
            </a:ext>
          </a:extLst>
        </cdr:cNvPr>
        <cdr:cNvSpPr txBox="1"/>
      </cdr:nvSpPr>
      <cdr:spPr>
        <a:xfrm xmlns:a="http://schemas.openxmlformats.org/drawingml/2006/main">
          <a:off x="4624389" y="887730"/>
          <a:ext cx="1638300" cy="1752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0.4901</cdr:x>
      <cdr:y>0.13769</cdr:y>
    </cdr:from>
    <cdr:to>
      <cdr:x>0.74736</cdr:x>
      <cdr:y>0.17776</cdr:y>
    </cdr:to>
    <cdr:sp macro="" textlink="">
      <cdr:nvSpPr>
        <cdr:cNvPr id="11" name="TextBox 10">
          <a:extLst xmlns:a="http://schemas.openxmlformats.org/drawingml/2006/main">
            <a:ext uri="{FF2B5EF4-FFF2-40B4-BE49-F238E27FC236}">
              <a16:creationId xmlns:a16="http://schemas.microsoft.com/office/drawing/2014/main" id="{B6EA40B6-2C6F-4A25-A607-CA4382B8187E}"/>
            </a:ext>
          </a:extLst>
        </cdr:cNvPr>
        <cdr:cNvSpPr txBox="1"/>
      </cdr:nvSpPr>
      <cdr:spPr>
        <a:xfrm xmlns:a="http://schemas.openxmlformats.org/drawingml/2006/main">
          <a:off x="4456749" y="811530"/>
          <a:ext cx="2339340" cy="236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solidFill>
                <a:srgbClr val="0070C0"/>
              </a:solidFill>
            </a:rPr>
            <a:t>Living Wages for 2 Adults: $22.59</a:t>
          </a:r>
        </a:p>
      </cdr:txBody>
    </cdr:sp>
  </cdr:relSizeAnchor>
  <cdr:relSizeAnchor xmlns:cdr="http://schemas.openxmlformats.org/drawingml/2006/chartDrawing">
    <cdr:from>
      <cdr:x>0.54039</cdr:x>
      <cdr:y>0.19881</cdr:y>
    </cdr:from>
    <cdr:to>
      <cdr:x>0.8305</cdr:x>
      <cdr:y>0.23738</cdr:y>
    </cdr:to>
    <cdr:sp macro="" textlink="">
      <cdr:nvSpPr>
        <cdr:cNvPr id="12" name="TextBox 1">
          <a:extLst xmlns:a="http://schemas.openxmlformats.org/drawingml/2006/main">
            <a:ext uri="{FF2B5EF4-FFF2-40B4-BE49-F238E27FC236}">
              <a16:creationId xmlns:a16="http://schemas.microsoft.com/office/drawing/2014/main" id="{44BDF616-377F-43D0-B13E-5DAB6AC9C2DE}"/>
            </a:ext>
          </a:extLst>
        </cdr:cNvPr>
        <cdr:cNvSpPr txBox="1"/>
      </cdr:nvSpPr>
      <cdr:spPr>
        <a:xfrm xmlns:a="http://schemas.openxmlformats.org/drawingml/2006/main">
          <a:off x="4279924" y="1199477"/>
          <a:ext cx="2297682" cy="2326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0070C0"/>
              </a:solidFill>
            </a:rPr>
            <a:t>Living Wages for 2 Adults, 1 Child: $27.85</a:t>
          </a:r>
        </a:p>
      </cdr:txBody>
    </cdr:sp>
  </cdr:relSizeAnchor>
  <cdr:relSizeAnchor xmlns:cdr="http://schemas.openxmlformats.org/drawingml/2006/chartDrawing">
    <cdr:from>
      <cdr:x>0.5578</cdr:x>
      <cdr:y>0.27753</cdr:y>
    </cdr:from>
    <cdr:to>
      <cdr:x>0.87724</cdr:x>
      <cdr:y>0.30575</cdr:y>
    </cdr:to>
    <cdr:sp macro="" textlink="">
      <cdr:nvSpPr>
        <cdr:cNvPr id="13" name="TextBox 1">
          <a:extLst xmlns:a="http://schemas.openxmlformats.org/drawingml/2006/main">
            <a:ext uri="{FF2B5EF4-FFF2-40B4-BE49-F238E27FC236}">
              <a16:creationId xmlns:a16="http://schemas.microsoft.com/office/drawing/2014/main" id="{44BDF616-377F-43D0-B13E-5DAB6AC9C2DE}"/>
            </a:ext>
          </a:extLst>
        </cdr:cNvPr>
        <cdr:cNvSpPr txBox="1"/>
      </cdr:nvSpPr>
      <cdr:spPr>
        <a:xfrm xmlns:a="http://schemas.openxmlformats.org/drawingml/2006/main">
          <a:off x="5072379" y="1635760"/>
          <a:ext cx="2904810" cy="1663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0070C0"/>
              </a:solidFill>
            </a:rPr>
            <a:t>Living Wages for 1 Adults, 1 Child: $30.67</a:t>
          </a:r>
        </a:p>
      </cdr:txBody>
    </cdr:sp>
  </cdr:relSizeAnchor>
  <cdr:relSizeAnchor xmlns:cdr="http://schemas.openxmlformats.org/drawingml/2006/chartDrawing">
    <cdr:from>
      <cdr:x>0.59155</cdr:x>
      <cdr:y>0.31316</cdr:y>
    </cdr:from>
    <cdr:to>
      <cdr:x>0.91098</cdr:x>
      <cdr:y>0.34139</cdr:y>
    </cdr:to>
    <cdr:sp macro="" textlink="">
      <cdr:nvSpPr>
        <cdr:cNvPr id="14" name="TextBox 1">
          <a:extLst xmlns:a="http://schemas.openxmlformats.org/drawingml/2006/main">
            <a:ext uri="{FF2B5EF4-FFF2-40B4-BE49-F238E27FC236}">
              <a16:creationId xmlns:a16="http://schemas.microsoft.com/office/drawing/2014/main" id="{713F6155-B1B8-4EDE-8594-4F672BEDD097}"/>
            </a:ext>
          </a:extLst>
        </cdr:cNvPr>
        <cdr:cNvSpPr txBox="1"/>
      </cdr:nvSpPr>
      <cdr:spPr>
        <a:xfrm xmlns:a="http://schemas.openxmlformats.org/drawingml/2006/main">
          <a:off x="4685101" y="1889357"/>
          <a:ext cx="2529898" cy="1703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0070C0"/>
              </a:solidFill>
            </a:rPr>
            <a:t>Living Wages for 2 Adults, 2 Children: $31.08</a:t>
          </a:r>
        </a:p>
      </cdr:txBody>
    </cdr:sp>
  </cdr:relSizeAnchor>
  <cdr:relSizeAnchor xmlns:cdr="http://schemas.openxmlformats.org/drawingml/2006/chartDrawing">
    <cdr:from>
      <cdr:x>0.59132</cdr:x>
      <cdr:y>0.37449</cdr:y>
    </cdr:from>
    <cdr:to>
      <cdr:x>0.91076</cdr:x>
      <cdr:y>0.40271</cdr:y>
    </cdr:to>
    <cdr:sp macro="" textlink="">
      <cdr:nvSpPr>
        <cdr:cNvPr id="15" name="TextBox 1">
          <a:extLst xmlns:a="http://schemas.openxmlformats.org/drawingml/2006/main">
            <a:ext uri="{FF2B5EF4-FFF2-40B4-BE49-F238E27FC236}">
              <a16:creationId xmlns:a16="http://schemas.microsoft.com/office/drawing/2014/main" id="{713F6155-B1B8-4EDE-8594-4F672BEDD097}"/>
            </a:ext>
          </a:extLst>
        </cdr:cNvPr>
        <cdr:cNvSpPr txBox="1"/>
      </cdr:nvSpPr>
      <cdr:spPr>
        <a:xfrm xmlns:a="http://schemas.openxmlformats.org/drawingml/2006/main">
          <a:off x="5377180" y="2207260"/>
          <a:ext cx="2904810" cy="1663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0070C0"/>
              </a:solidFill>
            </a:rPr>
            <a:t>Living Wages for 1 Adults, 2 Children: $35.94</a:t>
          </a:r>
        </a:p>
      </cdr:txBody>
    </cdr:sp>
  </cdr:relSizeAnchor>
  <cdr:relSizeAnchor xmlns:cdr="http://schemas.openxmlformats.org/drawingml/2006/chartDrawing">
    <cdr:from>
      <cdr:x>0.68056</cdr:x>
      <cdr:y>0.43396</cdr:y>
    </cdr:from>
    <cdr:to>
      <cdr:x>1</cdr:x>
      <cdr:y>0.46218</cdr:y>
    </cdr:to>
    <cdr:sp macro="" textlink="">
      <cdr:nvSpPr>
        <cdr:cNvPr id="16" name="TextBox 1">
          <a:extLst xmlns:a="http://schemas.openxmlformats.org/drawingml/2006/main">
            <a:ext uri="{FF2B5EF4-FFF2-40B4-BE49-F238E27FC236}">
              <a16:creationId xmlns:a16="http://schemas.microsoft.com/office/drawing/2014/main" id="{713F6155-B1B8-4EDE-8594-4F672BEDD097}"/>
            </a:ext>
          </a:extLst>
        </cdr:cNvPr>
        <cdr:cNvSpPr txBox="1"/>
      </cdr:nvSpPr>
      <cdr:spPr>
        <a:xfrm xmlns:a="http://schemas.openxmlformats.org/drawingml/2006/main">
          <a:off x="6188708" y="2557780"/>
          <a:ext cx="2904810" cy="1663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0070C0"/>
              </a:solidFill>
            </a:rPr>
            <a:t>Living Wages for 1 Adults, 3 Children: $47.92</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8/24/2019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8/24/2019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8/24/2019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10B0-5BA8-4ACD-8DBF-7DAAF76FA564}"/>
              </a:ext>
            </a:extLst>
          </p:cNvPr>
          <p:cNvSpPr>
            <a:spLocks noGrp="1"/>
          </p:cNvSpPr>
          <p:nvPr>
            <p:ph type="ctrTitle"/>
          </p:nvPr>
        </p:nvSpPr>
        <p:spPr>
          <a:xfrm>
            <a:off x="1915128" y="1486774"/>
            <a:ext cx="8361229" cy="1758998"/>
          </a:xfrm>
        </p:spPr>
        <p:txBody>
          <a:bodyPr/>
          <a:lstStyle/>
          <a:p>
            <a:r>
              <a:rPr lang="en-US" sz="4000" b="1" dirty="0">
                <a:effectLst>
                  <a:outerShdw blurRad="38100" dist="38100" dir="2700000" algn="tl">
                    <a:srgbClr val="000000">
                      <a:alpha val="43137"/>
                    </a:srgbClr>
                  </a:outerShdw>
                </a:effectLst>
              </a:rPr>
              <a:t>Cost of Living and the Ability of Families to Make Ends Meet in Ventura County</a:t>
            </a:r>
          </a:p>
        </p:txBody>
      </p:sp>
      <p:sp>
        <p:nvSpPr>
          <p:cNvPr id="3" name="Subtitle 2">
            <a:extLst>
              <a:ext uri="{FF2B5EF4-FFF2-40B4-BE49-F238E27FC236}">
                <a16:creationId xmlns:a16="http://schemas.microsoft.com/office/drawing/2014/main" id="{11E4A42E-41ED-407C-B18D-DFB5B8883F97}"/>
              </a:ext>
            </a:extLst>
          </p:cNvPr>
          <p:cNvSpPr>
            <a:spLocks noGrp="1"/>
          </p:cNvSpPr>
          <p:nvPr>
            <p:ph type="subTitle" idx="1"/>
          </p:nvPr>
        </p:nvSpPr>
        <p:spPr>
          <a:xfrm>
            <a:off x="2275058" y="3524978"/>
            <a:ext cx="7406415" cy="2045184"/>
          </a:xfrm>
        </p:spPr>
        <p:txBody>
          <a:bodyPr>
            <a:normAutofit fontScale="92500" lnSpcReduction="20000"/>
          </a:bodyPr>
          <a:lstStyle/>
          <a:p>
            <a:pPr algn="l"/>
            <a:r>
              <a:rPr lang="en-US" sz="2000" b="1" i="1" dirty="0">
                <a:effectLst>
                  <a:outerShdw blurRad="38100" dist="38100" dir="2700000" algn="tl">
                    <a:srgbClr val="000000">
                      <a:alpha val="43137"/>
                    </a:srgbClr>
                  </a:outerShdw>
                </a:effectLst>
              </a:rPr>
              <a:t>A Presentation For the Rotary Club of Thousand Oak</a:t>
            </a:r>
          </a:p>
          <a:p>
            <a:pPr algn="l"/>
            <a:r>
              <a:rPr lang="en-US" sz="2000" b="1" i="1" dirty="0">
                <a:effectLst>
                  <a:outerShdw blurRad="38100" dist="38100" dir="2700000" algn="tl">
                    <a:srgbClr val="000000">
                      <a:alpha val="43137"/>
                    </a:srgbClr>
                  </a:outerShdw>
                </a:effectLst>
              </a:rPr>
              <a:t>August 15</a:t>
            </a:r>
            <a:r>
              <a:rPr lang="en-US" sz="2000" b="1" i="1" baseline="30000" dirty="0">
                <a:effectLst>
                  <a:outerShdw blurRad="38100" dist="38100" dir="2700000" algn="tl">
                    <a:srgbClr val="000000">
                      <a:alpha val="43137"/>
                    </a:srgbClr>
                  </a:outerShdw>
                </a:effectLst>
              </a:rPr>
              <a:t>th</a:t>
            </a:r>
            <a:r>
              <a:rPr lang="en-US" sz="2000" b="1" i="1" dirty="0">
                <a:effectLst>
                  <a:outerShdw blurRad="38100" dist="38100" dir="2700000" algn="tl">
                    <a:srgbClr val="000000">
                      <a:alpha val="43137"/>
                    </a:srgbClr>
                  </a:outerShdw>
                </a:effectLst>
              </a:rPr>
              <a:t> 2019</a:t>
            </a:r>
          </a:p>
          <a:p>
            <a:pPr algn="l"/>
            <a:endParaRPr lang="en-US" sz="1600" b="1" dirty="0">
              <a:effectLst>
                <a:outerShdw blurRad="38100" dist="38100" dir="2700000" algn="tl">
                  <a:srgbClr val="000000">
                    <a:alpha val="43137"/>
                  </a:srgbClr>
                </a:outerShdw>
              </a:effectLst>
            </a:endParaRPr>
          </a:p>
          <a:p>
            <a:pPr algn="l"/>
            <a:r>
              <a:rPr lang="en-US" sz="1600" b="1" dirty="0">
                <a:effectLst>
                  <a:outerShdw blurRad="38100" dist="38100" dir="2700000" algn="tl">
                    <a:srgbClr val="000000">
                      <a:alpha val="43137"/>
                    </a:srgbClr>
                  </a:outerShdw>
                </a:effectLst>
              </a:rPr>
              <a:t>Jamshid Damooei, PhD</a:t>
            </a:r>
          </a:p>
          <a:p>
            <a:pPr algn="l"/>
            <a:r>
              <a:rPr lang="en-US" sz="1600" b="1" dirty="0">
                <a:effectLst>
                  <a:outerShdw blurRad="38100" dist="38100" dir="2700000" algn="tl">
                    <a:srgbClr val="000000">
                      <a:alpha val="43137"/>
                    </a:srgbClr>
                  </a:outerShdw>
                </a:effectLst>
              </a:rPr>
              <a:t>Professor and Director of Economics Program</a:t>
            </a:r>
          </a:p>
          <a:p>
            <a:pPr algn="l"/>
            <a:r>
              <a:rPr lang="en-US" sz="1600" b="1" dirty="0">
                <a:effectLst>
                  <a:outerShdw blurRad="38100" dist="38100" dir="2700000" algn="tl">
                    <a:srgbClr val="000000">
                      <a:alpha val="43137"/>
                    </a:srgbClr>
                  </a:outerShdw>
                </a:effectLst>
              </a:rPr>
              <a:t>Executing Director of the Center for Economics of Social Issues (CESI)</a:t>
            </a:r>
          </a:p>
          <a:p>
            <a:pPr algn="l"/>
            <a:r>
              <a:rPr lang="en-US" sz="1600" b="1" dirty="0">
                <a:effectLst>
                  <a:outerShdw blurRad="38100" dist="38100" dir="2700000" algn="tl">
                    <a:srgbClr val="000000">
                      <a:alpha val="43137"/>
                    </a:srgbClr>
                  </a:outerShdw>
                </a:effectLst>
              </a:rPr>
              <a:t>School of Management</a:t>
            </a:r>
          </a:p>
          <a:p>
            <a:pPr algn="l"/>
            <a:r>
              <a:rPr lang="en-US" sz="1600" b="1" dirty="0">
                <a:effectLst>
                  <a:outerShdw blurRad="38100" dist="38100" dir="2700000" algn="tl">
                    <a:srgbClr val="000000">
                      <a:alpha val="43137"/>
                    </a:srgbClr>
                  </a:outerShdw>
                </a:effectLst>
              </a:rPr>
              <a:t>California Lutheran University</a:t>
            </a:r>
          </a:p>
          <a:p>
            <a:pPr algn="l"/>
            <a:endParaRPr lang="en-US" sz="1600" b="1" dirty="0">
              <a:effectLst>
                <a:outerShdw blurRad="38100" dist="38100" dir="2700000" algn="tl">
                  <a:srgbClr val="000000">
                    <a:alpha val="43137"/>
                  </a:srgbClr>
                </a:outerShdw>
              </a:effectLst>
            </a:endParaRPr>
          </a:p>
          <a:p>
            <a:pPr algn="l"/>
            <a:endParaRPr lang="en-US" sz="1600" b="1" dirty="0">
              <a:effectLst>
                <a:outerShdw blurRad="38100" dist="38100" dir="2700000" algn="tl">
                  <a:srgbClr val="000000">
                    <a:alpha val="43137"/>
                  </a:srgbClr>
                </a:outerShdw>
              </a:effectLst>
            </a:endParaRPr>
          </a:p>
          <a:p>
            <a:pPr algn="l"/>
            <a:endParaRPr lang="en-US" sz="16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28734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1BE6-295F-4C55-B890-B8BE31BE673F}"/>
              </a:ext>
            </a:extLst>
          </p:cNvPr>
          <p:cNvSpPr>
            <a:spLocks noGrp="1"/>
          </p:cNvSpPr>
          <p:nvPr>
            <p:ph type="title"/>
          </p:nvPr>
        </p:nvSpPr>
        <p:spPr/>
        <p:txBody>
          <a:bodyPr>
            <a:noAutofit/>
          </a:bodyPr>
          <a:lstStyle/>
          <a:p>
            <a:r>
              <a:rPr lang="en-US" sz="3600" b="1" dirty="0">
                <a:effectLst>
                  <a:outerShdw blurRad="38100" dist="38100" dir="2700000" algn="tl">
                    <a:srgbClr val="000000">
                      <a:alpha val="43137"/>
                    </a:srgbClr>
                  </a:outerShdw>
                </a:effectLst>
              </a:rPr>
              <a:t>The Outlook of Creating High Paying Jobs and Its Relationship with Our Educational System</a:t>
            </a:r>
            <a:br>
              <a:rPr lang="en-US" sz="3600" b="1" dirty="0">
                <a:effectLst>
                  <a:outerShdw blurRad="38100" dist="38100" dir="2700000" algn="tl">
                    <a:srgbClr val="000000">
                      <a:alpha val="43137"/>
                    </a:srgbClr>
                  </a:outerShdw>
                </a:effectLst>
              </a:rPr>
            </a:br>
            <a:endParaRPr lang="en-US" sz="3600" dirty="0"/>
          </a:p>
        </p:txBody>
      </p:sp>
      <p:graphicFrame>
        <p:nvGraphicFramePr>
          <p:cNvPr id="4" name="Content Placeholder 3">
            <a:extLst>
              <a:ext uri="{FF2B5EF4-FFF2-40B4-BE49-F238E27FC236}">
                <a16:creationId xmlns:a16="http://schemas.microsoft.com/office/drawing/2014/main" id="{00000000-0008-0000-0500-00000E000000}"/>
              </a:ext>
            </a:extLst>
          </p:cNvPr>
          <p:cNvGraphicFramePr>
            <a:graphicFrameLocks noGrp="1"/>
          </p:cNvGraphicFramePr>
          <p:nvPr>
            <p:ph sz="half" idx="1"/>
            <p:extLst>
              <p:ext uri="{D42A27DB-BD31-4B8C-83A1-F6EECF244321}">
                <p14:modId xmlns:p14="http://schemas.microsoft.com/office/powerpoint/2010/main" val="1136040221"/>
              </p:ext>
            </p:extLst>
          </p:nvPr>
        </p:nvGraphicFramePr>
        <p:xfrm>
          <a:off x="1371599" y="1912562"/>
          <a:ext cx="8051607" cy="459992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71D5035B-6F39-45C4-B82F-980A3133911D}"/>
              </a:ext>
            </a:extLst>
          </p:cNvPr>
          <p:cNvSpPr>
            <a:spLocks noGrp="1"/>
          </p:cNvSpPr>
          <p:nvPr>
            <p:ph sz="half" idx="2"/>
          </p:nvPr>
        </p:nvSpPr>
        <p:spPr>
          <a:xfrm>
            <a:off x="9653551" y="1752018"/>
            <a:ext cx="2303451" cy="4962889"/>
          </a:xfrm>
        </p:spPr>
        <p:txBody>
          <a:bodyPr>
            <a:normAutofit fontScale="55000" lnSpcReduction="20000"/>
          </a:bodyPr>
          <a:lstStyle/>
          <a:p>
            <a:r>
              <a:rPr lang="en-US" sz="2500" dirty="0"/>
              <a:t>The highest number of jobs demanded in the county requires entry level education less than high school diploma. </a:t>
            </a:r>
          </a:p>
          <a:p>
            <a:r>
              <a:rPr lang="en-US" sz="2500" dirty="0"/>
              <a:t>This confirms that for now and a foreseeable future Ventura County is going to create jobs with relatively low pay.</a:t>
            </a:r>
          </a:p>
          <a:p>
            <a:r>
              <a:rPr lang="en-US" sz="2500" dirty="0"/>
              <a:t>It also suggest that the county as a whole may experience a brain drain; which means departure of people with higher education seeking jobs outside the county. </a:t>
            </a:r>
          </a:p>
          <a:p>
            <a:r>
              <a:rPr lang="en-US" sz="2500" dirty="0"/>
              <a:t>This may also suggests that a significant proportion of those with education may live in the county and work in neighboring areas such as Los Angeles</a:t>
            </a:r>
            <a:r>
              <a:rPr lang="en-US" dirty="0"/>
              <a:t>.</a:t>
            </a:r>
          </a:p>
        </p:txBody>
      </p:sp>
    </p:spTree>
    <p:extLst>
      <p:ext uri="{BB962C8B-B14F-4D97-AF65-F5344CB8AC3E}">
        <p14:creationId xmlns:p14="http://schemas.microsoft.com/office/powerpoint/2010/main" val="236454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A722-A86A-41F8-BCDA-0474F2D4B4BB}"/>
              </a:ext>
            </a:extLst>
          </p:cNvPr>
          <p:cNvSpPr>
            <a:spLocks noGrp="1"/>
          </p:cNvSpPr>
          <p:nvPr>
            <p:ph type="title"/>
          </p:nvPr>
        </p:nvSpPr>
        <p:spPr>
          <a:xfrm>
            <a:off x="723900" y="530492"/>
            <a:ext cx="4406512" cy="1793899"/>
          </a:xfrm>
        </p:spPr>
        <p:txBody>
          <a:bodyPr/>
          <a:lstStyle/>
          <a:p>
            <a:r>
              <a:rPr lang="en-US" sz="2800" b="1" dirty="0">
                <a:effectLst>
                  <a:outerShdw blurRad="38100" dist="38100" dir="2700000" algn="tl">
                    <a:srgbClr val="000000">
                      <a:alpha val="43137"/>
                    </a:srgbClr>
                  </a:outerShdw>
                </a:effectLst>
              </a:rPr>
              <a:t>Economic and Social Dimensions of Inability to Afford Our Basic Needs With a Focus on the Lives of Our Children</a:t>
            </a:r>
            <a:br>
              <a:rPr lang="en-US" sz="2000" b="1" dirty="0">
                <a:effectLst>
                  <a:outerShdw blurRad="38100" dist="38100" dir="2700000" algn="tl">
                    <a:srgbClr val="000000">
                      <a:alpha val="43137"/>
                    </a:srgbClr>
                  </a:outerShdw>
                </a:effectLst>
              </a:rPr>
            </a:br>
            <a:endParaRPr lang="en-US" sz="2000" dirty="0"/>
          </a:p>
        </p:txBody>
      </p:sp>
      <p:sp>
        <p:nvSpPr>
          <p:cNvPr id="3" name="Content Placeholder 2">
            <a:extLst>
              <a:ext uri="{FF2B5EF4-FFF2-40B4-BE49-F238E27FC236}">
                <a16:creationId xmlns:a16="http://schemas.microsoft.com/office/drawing/2014/main" id="{79D27299-A4DB-4323-9EE7-61B51B6C05EC}"/>
              </a:ext>
            </a:extLst>
          </p:cNvPr>
          <p:cNvSpPr>
            <a:spLocks noGrp="1"/>
          </p:cNvSpPr>
          <p:nvPr>
            <p:ph idx="1"/>
          </p:nvPr>
        </p:nvSpPr>
        <p:spPr>
          <a:xfrm>
            <a:off x="5737685" y="314107"/>
            <a:ext cx="5730415" cy="6324018"/>
          </a:xfrm>
        </p:spPr>
        <p:txBody>
          <a:bodyPr/>
          <a:lstStyle/>
          <a:p>
            <a:pPr marL="0" indent="0">
              <a:buNone/>
            </a:pPr>
            <a:endParaRPr lang="en-US" sz="2400" b="1" i="1" dirty="0">
              <a:effectLst>
                <a:outerShdw blurRad="38100" dist="38100" dir="2700000" algn="tl">
                  <a:srgbClr val="000000">
                    <a:alpha val="43137"/>
                  </a:srgbClr>
                </a:outerShdw>
              </a:effectLst>
            </a:endParaRPr>
          </a:p>
          <a:p>
            <a:pPr marL="0" indent="0">
              <a:buNone/>
            </a:pPr>
            <a:r>
              <a:rPr lang="en-US" sz="2400" b="1" i="1" dirty="0">
                <a:effectLst>
                  <a:outerShdw blurRad="38100" dist="38100" dir="2700000" algn="tl">
                    <a:srgbClr val="000000">
                      <a:alpha val="43137"/>
                    </a:srgbClr>
                  </a:outerShdw>
                </a:effectLst>
              </a:rPr>
              <a:t>“The father who does not teach his son his duties is equally guilty with the son who neglects them”</a:t>
            </a:r>
          </a:p>
          <a:p>
            <a:pPr marL="0" indent="0">
              <a:buNone/>
            </a:pPr>
            <a:r>
              <a:rPr lang="en-US" sz="2400" b="1" dirty="0">
                <a:effectLst>
                  <a:outerShdw blurRad="38100" dist="38100" dir="2700000" algn="tl">
                    <a:srgbClr val="000000">
                      <a:alpha val="43137"/>
                    </a:srgbClr>
                  </a:outerShdw>
                </a:effectLst>
              </a:rPr>
              <a:t>Confucius</a:t>
            </a:r>
          </a:p>
          <a:p>
            <a:pPr marL="0" indent="0">
              <a:buNone/>
            </a:pPr>
            <a:r>
              <a:rPr lang="en-US" sz="2400" b="1" i="1" dirty="0">
                <a:effectLst>
                  <a:outerShdw blurRad="38100" dist="38100" dir="2700000" algn="tl">
                    <a:srgbClr val="000000">
                      <a:alpha val="43137"/>
                    </a:srgbClr>
                  </a:outerShdw>
                </a:effectLst>
              </a:rPr>
              <a:t>“Every child is an artist. The problem is how to remain an artist once we grow up”</a:t>
            </a:r>
          </a:p>
          <a:p>
            <a:pPr marL="0" indent="0">
              <a:buNone/>
            </a:pPr>
            <a:r>
              <a:rPr lang="en-US" sz="2400" b="1" dirty="0">
                <a:effectLst>
                  <a:outerShdw blurRad="38100" dist="38100" dir="2700000" algn="tl">
                    <a:srgbClr val="000000">
                      <a:alpha val="43137"/>
                    </a:srgbClr>
                  </a:outerShdw>
                </a:effectLst>
              </a:rPr>
              <a:t>Pablo Picasso</a:t>
            </a:r>
          </a:p>
          <a:p>
            <a:pPr marL="0" indent="0">
              <a:buNone/>
            </a:pPr>
            <a:r>
              <a:rPr lang="en-US" sz="2400" b="1" i="1" dirty="0">
                <a:effectLst>
                  <a:outerShdw blurRad="38100" dist="38100" dir="2700000" algn="tl">
                    <a:srgbClr val="000000">
                      <a:alpha val="43137"/>
                    </a:srgbClr>
                  </a:outerShdw>
                </a:effectLst>
              </a:rPr>
              <a:t>“Children are the future is not a slogan, but the living reality of any society who care about the future and the wellbeing of its future generation”</a:t>
            </a:r>
          </a:p>
          <a:p>
            <a:pPr marL="0" indent="0">
              <a:buNone/>
            </a:pPr>
            <a:r>
              <a:rPr lang="en-US" sz="2400" b="1" i="1" dirty="0">
                <a:effectLst>
                  <a:outerShdw blurRad="38100" dist="38100" dir="2700000" algn="tl">
                    <a:srgbClr val="000000">
                      <a:alpha val="43137"/>
                    </a:srgbClr>
                  </a:outerShdw>
                </a:effectLst>
              </a:rPr>
              <a:t>Jamshid Damooei</a:t>
            </a:r>
            <a:endParaRPr lang="en-US" sz="2400" b="1" dirty="0">
              <a:effectLst>
                <a:outerShdw blurRad="38100" dist="38100" dir="2700000" algn="tl">
                  <a:srgbClr val="000000">
                    <a:alpha val="43137"/>
                  </a:srgbClr>
                </a:outerShdw>
              </a:effectLst>
            </a:endParaRPr>
          </a:p>
          <a:p>
            <a:pPr marL="0" indent="0">
              <a:buNone/>
            </a:pPr>
            <a:endParaRPr lang="en-US" dirty="0"/>
          </a:p>
        </p:txBody>
      </p:sp>
      <p:sp>
        <p:nvSpPr>
          <p:cNvPr id="4" name="Text Placeholder 3">
            <a:extLst>
              <a:ext uri="{FF2B5EF4-FFF2-40B4-BE49-F238E27FC236}">
                <a16:creationId xmlns:a16="http://schemas.microsoft.com/office/drawing/2014/main" id="{C780BEB0-96D7-42B3-B3CF-47B5BEEED434}"/>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93EE978D-83E6-46DC-9B9B-C11289EBD6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134" y="2568696"/>
            <a:ext cx="4474278" cy="3706461"/>
          </a:xfrm>
          <a:prstGeom prst="rect">
            <a:avLst/>
          </a:prstGeom>
        </p:spPr>
      </p:pic>
    </p:spTree>
    <p:extLst>
      <p:ext uri="{BB962C8B-B14F-4D97-AF65-F5344CB8AC3E}">
        <p14:creationId xmlns:p14="http://schemas.microsoft.com/office/powerpoint/2010/main" val="74236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DDA1-DEF0-4DC5-9B59-AFC8663E086C}"/>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Lives of Our Young Children Across the County in Various Geographic Locations</a:t>
            </a:r>
            <a:br>
              <a:rPr lang="en-US" b="1" dirty="0">
                <a:effectLst>
                  <a:outerShdw blurRad="38100" dist="38100" dir="2700000" algn="tl">
                    <a:srgbClr val="000000">
                      <a:alpha val="43137"/>
                    </a:srgbClr>
                  </a:outerShdw>
                </a:effectLst>
              </a:rPr>
            </a:br>
            <a:endParaRPr lang="en-US" dirty="0"/>
          </a:p>
        </p:txBody>
      </p:sp>
      <p:graphicFrame>
        <p:nvGraphicFramePr>
          <p:cNvPr id="4" name="Content Placeholder 3">
            <a:extLst>
              <a:ext uri="{FF2B5EF4-FFF2-40B4-BE49-F238E27FC236}">
                <a16:creationId xmlns:a16="http://schemas.microsoft.com/office/drawing/2014/main" id="{BB84258D-3C4C-410A-A23C-19F652E0D88E}"/>
              </a:ext>
            </a:extLst>
          </p:cNvPr>
          <p:cNvGraphicFramePr>
            <a:graphicFrameLocks noGrp="1"/>
          </p:cNvGraphicFramePr>
          <p:nvPr>
            <p:ph sz="half" idx="1"/>
            <p:extLst>
              <p:ext uri="{D42A27DB-BD31-4B8C-83A1-F6EECF244321}">
                <p14:modId xmlns:p14="http://schemas.microsoft.com/office/powerpoint/2010/main" val="4269217297"/>
              </p:ext>
            </p:extLst>
          </p:nvPr>
        </p:nvGraphicFramePr>
        <p:xfrm>
          <a:off x="1371599" y="1961423"/>
          <a:ext cx="8295911"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57A907B3-256B-460B-8A39-9E9F0E6110F5}"/>
              </a:ext>
            </a:extLst>
          </p:cNvPr>
          <p:cNvSpPr>
            <a:spLocks noGrp="1"/>
          </p:cNvSpPr>
          <p:nvPr>
            <p:ph sz="half" idx="2"/>
          </p:nvPr>
        </p:nvSpPr>
        <p:spPr>
          <a:xfrm>
            <a:off x="9939737" y="1961424"/>
            <a:ext cx="2156868" cy="4572000"/>
          </a:xfrm>
        </p:spPr>
        <p:txBody>
          <a:bodyPr>
            <a:normAutofit lnSpcReduction="10000"/>
          </a:bodyPr>
          <a:lstStyle/>
          <a:p>
            <a:r>
              <a:rPr lang="en-US" dirty="0"/>
              <a:t>Poverty level among young children is staggering in some areas and not in all.</a:t>
            </a:r>
          </a:p>
          <a:p>
            <a:r>
              <a:rPr lang="en-US" dirty="0"/>
              <a:t>This suggest that there are a high level of concentration of unmet needs of children in a number of areas in the West County.</a:t>
            </a:r>
          </a:p>
        </p:txBody>
      </p:sp>
    </p:spTree>
    <p:extLst>
      <p:ext uri="{BB962C8B-B14F-4D97-AF65-F5344CB8AC3E}">
        <p14:creationId xmlns:p14="http://schemas.microsoft.com/office/powerpoint/2010/main" val="323847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BC2A-2882-44BA-9DA2-5AFCD422C051}"/>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Housing Affordability</a:t>
            </a:r>
            <a:r>
              <a:rPr lang="en-US" dirty="0"/>
              <a:t> </a:t>
            </a:r>
          </a:p>
        </p:txBody>
      </p:sp>
      <p:graphicFrame>
        <p:nvGraphicFramePr>
          <p:cNvPr id="4" name="Content Placeholder 3">
            <a:extLst>
              <a:ext uri="{FF2B5EF4-FFF2-40B4-BE49-F238E27FC236}">
                <a16:creationId xmlns:a16="http://schemas.microsoft.com/office/drawing/2014/main" id="{7C0753C0-5839-41BD-B505-8FCDC20C1AFD}"/>
              </a:ext>
            </a:extLst>
          </p:cNvPr>
          <p:cNvGraphicFramePr>
            <a:graphicFrameLocks noGrp="1"/>
          </p:cNvGraphicFramePr>
          <p:nvPr>
            <p:ph sz="half" idx="1"/>
            <p:extLst>
              <p:ext uri="{D42A27DB-BD31-4B8C-83A1-F6EECF244321}">
                <p14:modId xmlns:p14="http://schemas.microsoft.com/office/powerpoint/2010/main" val="880908400"/>
              </p:ext>
            </p:extLst>
          </p:nvPr>
        </p:nvGraphicFramePr>
        <p:xfrm>
          <a:off x="1033062" y="1556573"/>
          <a:ext cx="8753111" cy="5039669"/>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EA418727-16DB-4038-9024-8B5623B62E39}"/>
              </a:ext>
            </a:extLst>
          </p:cNvPr>
          <p:cNvSpPr>
            <a:spLocks noGrp="1"/>
          </p:cNvSpPr>
          <p:nvPr>
            <p:ph sz="half" idx="2"/>
          </p:nvPr>
        </p:nvSpPr>
        <p:spPr>
          <a:xfrm>
            <a:off x="9786173" y="1626376"/>
            <a:ext cx="2226670" cy="4969867"/>
          </a:xfrm>
        </p:spPr>
        <p:txBody>
          <a:bodyPr>
            <a:normAutofit fontScale="85000" lnSpcReduction="10000"/>
          </a:bodyPr>
          <a:lstStyle/>
          <a:p>
            <a:r>
              <a:rPr lang="en-US" dirty="0"/>
              <a:t>Rent is a significant part of family budget for an  overwhelming majority of people in the County.</a:t>
            </a:r>
          </a:p>
          <a:p>
            <a:r>
              <a:rPr lang="en-US" dirty="0"/>
              <a:t>Any rent higher than 35% means unaffordability of housing in the county.</a:t>
            </a:r>
          </a:p>
          <a:p>
            <a:r>
              <a:rPr lang="en-US" dirty="0"/>
              <a:t>Again the proportion of households who cannot afford their own housing is much higher in certain areas in the West County.</a:t>
            </a:r>
          </a:p>
          <a:p>
            <a:endParaRPr lang="en-US" dirty="0"/>
          </a:p>
          <a:p>
            <a:endParaRPr lang="en-US" dirty="0"/>
          </a:p>
        </p:txBody>
      </p:sp>
    </p:spTree>
    <p:extLst>
      <p:ext uri="{BB962C8B-B14F-4D97-AF65-F5344CB8AC3E}">
        <p14:creationId xmlns:p14="http://schemas.microsoft.com/office/powerpoint/2010/main" val="141881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7544-BFC8-4541-881B-7FED78A4CF28}"/>
              </a:ext>
            </a:extLst>
          </p:cNvPr>
          <p:cNvSpPr>
            <a:spLocks noGrp="1"/>
          </p:cNvSpPr>
          <p:nvPr>
            <p:ph type="title"/>
          </p:nvPr>
        </p:nvSpPr>
        <p:spPr>
          <a:xfrm>
            <a:off x="1371600" y="296656"/>
            <a:ext cx="9601200" cy="1231997"/>
          </a:xfrm>
        </p:spPr>
        <p:txBody>
          <a:bodyPr>
            <a:normAutofit fontScale="90000"/>
          </a:bodyPr>
          <a:lstStyle/>
          <a:p>
            <a:r>
              <a:rPr lang="en-US" b="1" dirty="0">
                <a:effectLst>
                  <a:outerShdw blurRad="38100" dist="38100" dir="2700000" algn="tl">
                    <a:srgbClr val="000000">
                      <a:alpha val="43137"/>
                    </a:srgbClr>
                  </a:outerShdw>
                </a:effectLst>
              </a:rPr>
              <a:t>Family Structure and Potential for Parental Support</a:t>
            </a:r>
          </a:p>
        </p:txBody>
      </p:sp>
      <p:graphicFrame>
        <p:nvGraphicFramePr>
          <p:cNvPr id="4" name="Content Placeholder 3">
            <a:extLst>
              <a:ext uri="{FF2B5EF4-FFF2-40B4-BE49-F238E27FC236}">
                <a16:creationId xmlns:a16="http://schemas.microsoft.com/office/drawing/2014/main" id="{B8CC9D99-128C-4F69-B7D5-874FA7F577E8}"/>
              </a:ext>
            </a:extLst>
          </p:cNvPr>
          <p:cNvGraphicFramePr>
            <a:graphicFrameLocks noGrp="1"/>
          </p:cNvGraphicFramePr>
          <p:nvPr>
            <p:ph sz="half" idx="1"/>
            <p:extLst>
              <p:ext uri="{D42A27DB-BD31-4B8C-83A1-F6EECF244321}">
                <p14:modId xmlns:p14="http://schemas.microsoft.com/office/powerpoint/2010/main" val="4081339017"/>
              </p:ext>
            </p:extLst>
          </p:nvPr>
        </p:nvGraphicFramePr>
        <p:xfrm>
          <a:off x="865540" y="1528653"/>
          <a:ext cx="9032316" cy="5032691"/>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396AB9D4-2860-48B6-B92F-15B2D6A585E0}"/>
              </a:ext>
            </a:extLst>
          </p:cNvPr>
          <p:cNvSpPr>
            <a:spLocks noGrp="1"/>
          </p:cNvSpPr>
          <p:nvPr>
            <p:ph sz="half" idx="2"/>
          </p:nvPr>
        </p:nvSpPr>
        <p:spPr>
          <a:xfrm>
            <a:off x="9897855" y="1528653"/>
            <a:ext cx="2294145" cy="5032691"/>
          </a:xfrm>
        </p:spPr>
        <p:txBody>
          <a:bodyPr>
            <a:normAutofit fontScale="85000" lnSpcReduction="10000"/>
          </a:bodyPr>
          <a:lstStyle/>
          <a:p>
            <a:r>
              <a:rPr lang="en-US" dirty="0"/>
              <a:t>Having both parents or living in a single headed household makes important impact on the economic status of a family.</a:t>
            </a:r>
          </a:p>
          <a:p>
            <a:r>
              <a:rPr lang="en-US" dirty="0"/>
              <a:t>The proportion of families with single parents is very high in some areas.</a:t>
            </a:r>
          </a:p>
          <a:p>
            <a:r>
              <a:rPr lang="en-US" dirty="0"/>
              <a:t>The economic hardship is even higher when the family is headed by women and one important reason of this is gender wage gap. </a:t>
            </a:r>
          </a:p>
        </p:txBody>
      </p:sp>
    </p:spTree>
    <p:extLst>
      <p:ext uri="{BB962C8B-B14F-4D97-AF65-F5344CB8AC3E}">
        <p14:creationId xmlns:p14="http://schemas.microsoft.com/office/powerpoint/2010/main" val="295766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177" y="291545"/>
            <a:ext cx="9248702" cy="999783"/>
          </a:xfrm>
        </p:spPr>
        <p:txBody>
          <a:bodyPr>
            <a:normAutofit/>
          </a:bodyPr>
          <a:lstStyle/>
          <a:p>
            <a:r>
              <a:rPr lang="en-US" b="1" dirty="0">
                <a:effectLst>
                  <a:outerShdw blurRad="38100" dist="38100" dir="2700000" algn="tl">
                    <a:srgbClr val="000000">
                      <a:alpha val="43137"/>
                    </a:srgbClr>
                  </a:outerShdw>
                </a:effectLst>
              </a:rPr>
              <a:t>Building Block of The misery index </a:t>
            </a: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2900933521"/>
              </p:ext>
            </p:extLst>
          </p:nvPr>
        </p:nvGraphicFramePr>
        <p:xfrm>
          <a:off x="1423950" y="1458852"/>
          <a:ext cx="4243933" cy="4697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505630607"/>
              </p:ext>
            </p:extLst>
          </p:nvPr>
        </p:nvGraphicFramePr>
        <p:xfrm>
          <a:off x="6096001" y="1765979"/>
          <a:ext cx="5435212" cy="43905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Slide Number Placeholder 11"/>
          <p:cNvSpPr>
            <a:spLocks noGrp="1"/>
          </p:cNvSpPr>
          <p:nvPr>
            <p:ph type="sldNum" sz="quarter" idx="12"/>
          </p:nvPr>
        </p:nvSpPr>
        <p:spPr/>
        <p:txBody>
          <a:bodyPr/>
          <a:lstStyle/>
          <a:p>
            <a:fld id="{8749ECA8-9D20-41B3-B3A2-4FBF9756534B}" type="slidenum">
              <a:rPr lang="en-US" smtClean="0"/>
              <a:t>15</a:t>
            </a:fld>
            <a:endParaRPr lang="en-US" dirty="0"/>
          </a:p>
        </p:txBody>
      </p:sp>
    </p:spTree>
    <p:extLst>
      <p:ext uri="{BB962C8B-B14F-4D97-AF65-F5344CB8AC3E}">
        <p14:creationId xmlns:p14="http://schemas.microsoft.com/office/powerpoint/2010/main" val="294341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2A80-CDFC-4DC4-86CA-BD5F8F44AACC}"/>
              </a:ext>
            </a:extLst>
          </p:cNvPr>
          <p:cNvSpPr>
            <a:spLocks noGrp="1"/>
          </p:cNvSpPr>
          <p:nvPr>
            <p:ph type="title"/>
          </p:nvPr>
        </p:nvSpPr>
        <p:spPr>
          <a:xfrm>
            <a:off x="1371600" y="272226"/>
            <a:ext cx="9601200" cy="942321"/>
          </a:xfrm>
        </p:spPr>
        <p:txBody>
          <a:bodyPr/>
          <a:lstStyle/>
          <a:p>
            <a:r>
              <a:rPr lang="en-US" b="1" dirty="0">
                <a:effectLst>
                  <a:outerShdw blurRad="38100" dist="38100" dir="2700000" algn="tl">
                    <a:srgbClr val="000000">
                      <a:alpha val="43137"/>
                    </a:srgbClr>
                  </a:outerShdw>
                </a:effectLst>
              </a:rPr>
              <a:t>Misery Index For Ventura County</a:t>
            </a:r>
          </a:p>
        </p:txBody>
      </p:sp>
      <p:graphicFrame>
        <p:nvGraphicFramePr>
          <p:cNvPr id="10" name="Content Placeholder 9">
            <a:extLst>
              <a:ext uri="{FF2B5EF4-FFF2-40B4-BE49-F238E27FC236}">
                <a16:creationId xmlns:a16="http://schemas.microsoft.com/office/drawing/2014/main" id="{45C54F6D-20F1-481C-9C3C-90A89A8E4031}"/>
              </a:ext>
            </a:extLst>
          </p:cNvPr>
          <p:cNvGraphicFramePr>
            <a:graphicFrameLocks noGrp="1"/>
          </p:cNvGraphicFramePr>
          <p:nvPr>
            <p:ph sz="half" idx="1"/>
            <p:extLst>
              <p:ext uri="{D42A27DB-BD31-4B8C-83A1-F6EECF244321}">
                <p14:modId xmlns:p14="http://schemas.microsoft.com/office/powerpoint/2010/main" val="826554178"/>
              </p:ext>
            </p:extLst>
          </p:nvPr>
        </p:nvGraphicFramePr>
        <p:xfrm>
          <a:off x="1371600" y="1214547"/>
          <a:ext cx="8330812" cy="5290955"/>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628922E0-F2E9-489B-92F9-F8B07BC48B29}"/>
              </a:ext>
            </a:extLst>
          </p:cNvPr>
          <p:cNvSpPr>
            <a:spLocks noGrp="1"/>
          </p:cNvSpPr>
          <p:nvPr>
            <p:ph sz="half" idx="2"/>
          </p:nvPr>
        </p:nvSpPr>
        <p:spPr>
          <a:xfrm>
            <a:off x="9758252" y="1214547"/>
            <a:ext cx="2233649" cy="5290955"/>
          </a:xfrm>
        </p:spPr>
        <p:txBody>
          <a:bodyPr>
            <a:normAutofit fontScale="85000" lnSpcReduction="20000"/>
          </a:bodyPr>
          <a:lstStyle/>
          <a:p>
            <a:r>
              <a:rPr lang="en-US" dirty="0"/>
              <a:t>There is a tremendous level of disparity among life of children at the very young age.</a:t>
            </a:r>
          </a:p>
          <a:p>
            <a:r>
              <a:rPr lang="en-US" dirty="0"/>
              <a:t>85% of core brain development happens in the first five years of our children’s lives.</a:t>
            </a:r>
          </a:p>
          <a:p>
            <a:r>
              <a:rPr lang="en-US" dirty="0"/>
              <a:t>Investing in our children by providing a high quality early childhood is one of the best and highest investment inability to do it is considered as a disinvestment.  </a:t>
            </a:r>
          </a:p>
        </p:txBody>
      </p:sp>
    </p:spTree>
    <p:extLst>
      <p:ext uri="{BB962C8B-B14F-4D97-AF65-F5344CB8AC3E}">
        <p14:creationId xmlns:p14="http://schemas.microsoft.com/office/powerpoint/2010/main" val="406348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AF99-4DDC-4BDE-ADEA-1E29884538C8}"/>
              </a:ext>
            </a:extLst>
          </p:cNvPr>
          <p:cNvSpPr>
            <a:spLocks noGrp="1"/>
          </p:cNvSpPr>
          <p:nvPr>
            <p:ph type="title"/>
          </p:nvPr>
        </p:nvSpPr>
        <p:spPr>
          <a:xfrm>
            <a:off x="1371600" y="685800"/>
            <a:ext cx="9601200" cy="793992"/>
          </a:xfrm>
        </p:spPr>
        <p:txBody>
          <a:bodyPr/>
          <a:lstStyle/>
          <a:p>
            <a:r>
              <a:rPr lang="en-US" b="1" dirty="0">
                <a:effectLst>
                  <a:outerShdw blurRad="38100" dist="38100" dir="2700000" algn="tl">
                    <a:srgbClr val="000000">
                      <a:alpha val="43137"/>
                    </a:srgbClr>
                  </a:outerShdw>
                </a:effectLst>
              </a:rPr>
              <a:t>Takeaways and Conclusion</a:t>
            </a:r>
            <a:endParaRPr lang="en-US" dirty="0"/>
          </a:p>
        </p:txBody>
      </p:sp>
      <p:sp>
        <p:nvSpPr>
          <p:cNvPr id="3" name="Content Placeholder 2">
            <a:extLst>
              <a:ext uri="{FF2B5EF4-FFF2-40B4-BE49-F238E27FC236}">
                <a16:creationId xmlns:a16="http://schemas.microsoft.com/office/drawing/2014/main" id="{4039CD51-0142-48AA-98AA-AECF3A99CF5C}"/>
              </a:ext>
            </a:extLst>
          </p:cNvPr>
          <p:cNvSpPr>
            <a:spLocks noGrp="1"/>
          </p:cNvSpPr>
          <p:nvPr>
            <p:ph idx="1"/>
          </p:nvPr>
        </p:nvSpPr>
        <p:spPr>
          <a:xfrm>
            <a:off x="1371600" y="1479792"/>
            <a:ext cx="9601200" cy="4921008"/>
          </a:xfrm>
        </p:spPr>
        <p:txBody>
          <a:bodyPr>
            <a:normAutofit/>
          </a:bodyPr>
          <a:lstStyle/>
          <a:p>
            <a:r>
              <a:rPr lang="en-US" dirty="0"/>
              <a:t>We are creating a large number of jobs in low paying sector and by comparison much less in high paying professions.</a:t>
            </a:r>
          </a:p>
          <a:p>
            <a:r>
              <a:rPr lang="en-US" dirty="0"/>
              <a:t>In the last several years the number of manufacturing jobs shrank and instead the number of service related jobs increased. </a:t>
            </a:r>
          </a:p>
          <a:p>
            <a:r>
              <a:rPr lang="en-US" dirty="0"/>
              <a:t>The inability of families to pay for their basic needs forces family members work multiple jobs and at a larger proportion of family members. This has negative consequences on their ability to balance work and family lives.</a:t>
            </a:r>
          </a:p>
          <a:p>
            <a:r>
              <a:rPr lang="en-US" dirty="0"/>
              <a:t>The prevailing forces in the labor market for keeping real wages from rising is not an issue only in Ventura County but it can be found in the entire United States based on recent researches.</a:t>
            </a:r>
          </a:p>
          <a:p>
            <a:r>
              <a:rPr lang="en-US" dirty="0"/>
              <a:t>In the last 35 years (1979 to 2014) the real wages of the lower 90% of workers only increased by 15.2% where as the productivity during the same period increased by 62%. </a:t>
            </a:r>
            <a:br>
              <a:rPr lang="en-US" dirty="0"/>
            </a:br>
            <a:endParaRPr lang="en-US" dirty="0"/>
          </a:p>
        </p:txBody>
      </p:sp>
    </p:spTree>
    <p:extLst>
      <p:ext uri="{BB962C8B-B14F-4D97-AF65-F5344CB8AC3E}">
        <p14:creationId xmlns:p14="http://schemas.microsoft.com/office/powerpoint/2010/main" val="155181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20DA-16CF-447B-A3A9-729A3C5B04A6}"/>
              </a:ext>
            </a:extLst>
          </p:cNvPr>
          <p:cNvSpPr>
            <a:spLocks noGrp="1"/>
          </p:cNvSpPr>
          <p:nvPr>
            <p:ph type="title"/>
          </p:nvPr>
        </p:nvSpPr>
        <p:spPr>
          <a:xfrm>
            <a:off x="1371600" y="685800"/>
            <a:ext cx="9601200" cy="961516"/>
          </a:xfrm>
        </p:spPr>
        <p:txBody>
          <a:bodyPr>
            <a:normAutofit fontScale="90000"/>
          </a:bodyPr>
          <a:lstStyle/>
          <a:p>
            <a:r>
              <a:rPr lang="en-US" sz="5300" b="1" dirty="0">
                <a:effectLst>
                  <a:outerShdw blurRad="38100" dist="38100" dir="2700000" algn="tl">
                    <a:srgbClr val="000000">
                      <a:alpha val="43137"/>
                    </a:srgbClr>
                  </a:outerShdw>
                </a:effectLst>
              </a:rPr>
              <a:t>Takeaways and Conclusion</a:t>
            </a:r>
            <a:br>
              <a:rPr lang="en-US" b="1" dirty="0">
                <a:effectLst>
                  <a:outerShdw blurRad="38100" dist="38100" dir="2700000" algn="tl">
                    <a:srgbClr val="000000">
                      <a:alpha val="43137"/>
                    </a:srgbClr>
                  </a:outerShdw>
                </a:effectLst>
              </a:rPr>
            </a:br>
            <a:endParaRPr lang="en-US" dirty="0"/>
          </a:p>
        </p:txBody>
      </p:sp>
      <p:sp>
        <p:nvSpPr>
          <p:cNvPr id="3" name="Content Placeholder 2">
            <a:extLst>
              <a:ext uri="{FF2B5EF4-FFF2-40B4-BE49-F238E27FC236}">
                <a16:creationId xmlns:a16="http://schemas.microsoft.com/office/drawing/2014/main" id="{B0DFEF44-260C-45E9-8B53-241596BE549B}"/>
              </a:ext>
            </a:extLst>
          </p:cNvPr>
          <p:cNvSpPr>
            <a:spLocks noGrp="1"/>
          </p:cNvSpPr>
          <p:nvPr>
            <p:ph idx="1"/>
          </p:nvPr>
        </p:nvSpPr>
        <p:spPr>
          <a:xfrm>
            <a:off x="1371600" y="1696177"/>
            <a:ext cx="9601200" cy="4795365"/>
          </a:xfrm>
        </p:spPr>
        <p:txBody>
          <a:bodyPr/>
          <a:lstStyle/>
          <a:p>
            <a:r>
              <a:rPr lang="en-US" dirty="0"/>
              <a:t>Cost of taking care of children is far greater than the affordability of many families in lower and middle income level in the county.</a:t>
            </a:r>
          </a:p>
          <a:p>
            <a:r>
              <a:rPr lang="en-US" dirty="0"/>
              <a:t>Gender pay gap showed some improvement in most sectors within the county over recent past.</a:t>
            </a:r>
          </a:p>
          <a:p>
            <a:r>
              <a:rPr lang="en-US" dirty="0"/>
              <a:t>There is a tremendous level of income and other social advantage disparities within different locations within the county. </a:t>
            </a:r>
          </a:p>
          <a:p>
            <a:r>
              <a:rPr lang="en-US" dirty="0"/>
              <a:t>Misery Index (an index of socio-economic disparities in various elementary school districts) show large difference among the children. </a:t>
            </a:r>
          </a:p>
          <a:p>
            <a:r>
              <a:rPr lang="en-US" dirty="0"/>
              <a:t>Responding to needs of families and their children has the highest return compared with all private or public investments. </a:t>
            </a:r>
          </a:p>
          <a:p>
            <a:r>
              <a:rPr lang="en-US" dirty="0"/>
              <a:t>There is a need to respond to the needs of families with young children and losing the time will certainly bring a disinvestment in our community. </a:t>
            </a:r>
          </a:p>
        </p:txBody>
      </p:sp>
    </p:spTree>
    <p:extLst>
      <p:ext uri="{BB962C8B-B14F-4D97-AF65-F5344CB8AC3E}">
        <p14:creationId xmlns:p14="http://schemas.microsoft.com/office/powerpoint/2010/main" val="127956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3404-78C4-44CB-9FC3-0A46CFFF8814}"/>
              </a:ext>
            </a:extLst>
          </p:cNvPr>
          <p:cNvSpPr>
            <a:spLocks noGrp="1"/>
          </p:cNvSpPr>
          <p:nvPr>
            <p:ph type="title"/>
          </p:nvPr>
        </p:nvSpPr>
        <p:spPr>
          <a:xfrm>
            <a:off x="1371600" y="1542614"/>
            <a:ext cx="9601200" cy="3252751"/>
          </a:xfrm>
        </p:spPr>
        <p:txBody>
          <a:bodyPr>
            <a:normAutofit/>
          </a:bodyPr>
          <a:lstStyle/>
          <a:p>
            <a:pPr algn="ctr"/>
            <a:r>
              <a:rPr lang="en-US" sz="7200" b="1" dirty="0">
                <a:effectLst>
                  <a:outerShdw blurRad="38100" dist="38100" dir="2700000" algn="tl">
                    <a:srgbClr val="000000">
                      <a:alpha val="43137"/>
                    </a:srgbClr>
                  </a:outerShdw>
                </a:effectLst>
              </a:rPr>
              <a:t>Thank You </a:t>
            </a:r>
            <a:br>
              <a:rPr lang="en-US" sz="7200" b="1" dirty="0">
                <a:effectLst>
                  <a:outerShdw blurRad="38100" dist="38100" dir="2700000" algn="tl">
                    <a:srgbClr val="000000">
                      <a:alpha val="43137"/>
                    </a:srgbClr>
                  </a:outerShdw>
                </a:effectLst>
              </a:rPr>
            </a:br>
            <a:br>
              <a:rPr lang="en-US" sz="7200" b="1" dirty="0">
                <a:effectLst>
                  <a:outerShdw blurRad="38100" dist="38100" dir="2700000" algn="tl">
                    <a:srgbClr val="000000">
                      <a:alpha val="43137"/>
                    </a:srgbClr>
                  </a:outerShdw>
                </a:effectLst>
              </a:rPr>
            </a:br>
            <a:r>
              <a:rPr lang="en-US" sz="7200" b="1" dirty="0">
                <a:effectLst>
                  <a:outerShdw blurRad="38100" dist="38100" dir="2700000" algn="tl">
                    <a:srgbClr val="000000">
                      <a:alpha val="43137"/>
                    </a:srgbClr>
                  </a:outerShdw>
                </a:effectLst>
              </a:rPr>
              <a:t>Q &amp; A</a:t>
            </a:r>
          </a:p>
        </p:txBody>
      </p:sp>
    </p:spTree>
    <p:extLst>
      <p:ext uri="{BB962C8B-B14F-4D97-AF65-F5344CB8AC3E}">
        <p14:creationId xmlns:p14="http://schemas.microsoft.com/office/powerpoint/2010/main" val="296736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EBAA-E559-4EFA-B149-F258128DB8BF}"/>
              </a:ext>
            </a:extLst>
          </p:cNvPr>
          <p:cNvSpPr>
            <a:spLocks noGrp="1"/>
          </p:cNvSpPr>
          <p:nvPr>
            <p:ph type="title"/>
          </p:nvPr>
        </p:nvSpPr>
        <p:spPr>
          <a:xfrm>
            <a:off x="1371600" y="516531"/>
            <a:ext cx="9601200" cy="942322"/>
          </a:xfrm>
        </p:spPr>
        <p:txBody>
          <a:bodyPr>
            <a:normAutofit/>
          </a:bodyPr>
          <a:lstStyle/>
          <a:p>
            <a:r>
              <a:rPr lang="en-US" sz="6000" b="1" dirty="0">
                <a:effectLst>
                  <a:outerShdw blurRad="38100" dist="38100" dir="2700000" algn="tl">
                    <a:srgbClr val="000000">
                      <a:alpha val="43137"/>
                    </a:srgbClr>
                  </a:outerShdw>
                </a:effectLst>
              </a:rPr>
              <a:t>Content of the Presentation </a:t>
            </a:r>
          </a:p>
        </p:txBody>
      </p:sp>
      <p:sp>
        <p:nvSpPr>
          <p:cNvPr id="3" name="Content Placeholder 2">
            <a:extLst>
              <a:ext uri="{FF2B5EF4-FFF2-40B4-BE49-F238E27FC236}">
                <a16:creationId xmlns:a16="http://schemas.microsoft.com/office/drawing/2014/main" id="{06983D7A-BBCF-4594-B095-791E7C70021D}"/>
              </a:ext>
            </a:extLst>
          </p:cNvPr>
          <p:cNvSpPr>
            <a:spLocks noGrp="1"/>
          </p:cNvSpPr>
          <p:nvPr>
            <p:ph idx="1"/>
          </p:nvPr>
        </p:nvSpPr>
        <p:spPr>
          <a:xfrm>
            <a:off x="1371600" y="1689197"/>
            <a:ext cx="9601200" cy="4327695"/>
          </a:xfrm>
        </p:spPr>
        <p:txBody>
          <a:bodyPr>
            <a:normAutofit/>
          </a:bodyPr>
          <a:lstStyle/>
          <a:p>
            <a:r>
              <a:rPr lang="en-US" sz="4000" b="1" dirty="0">
                <a:effectLst>
                  <a:outerShdw blurRad="38100" dist="38100" dir="2700000" algn="tl">
                    <a:srgbClr val="000000">
                      <a:alpha val="43137"/>
                    </a:srgbClr>
                  </a:outerShdw>
                </a:effectLst>
              </a:rPr>
              <a:t>What Can the Existing Data Tell Us?</a:t>
            </a:r>
          </a:p>
          <a:p>
            <a:r>
              <a:rPr lang="en-US" sz="4000" b="1" dirty="0">
                <a:effectLst>
                  <a:outerShdw blurRad="38100" dist="38100" dir="2700000" algn="tl">
                    <a:srgbClr val="000000">
                      <a:alpha val="43137"/>
                    </a:srgbClr>
                  </a:outerShdw>
                </a:effectLst>
              </a:rPr>
              <a:t>Economic and Social Dimensions of the Inability of Families to Afford Their Basic Needs</a:t>
            </a:r>
          </a:p>
          <a:p>
            <a:r>
              <a:rPr lang="en-US" sz="4000" b="1" dirty="0">
                <a:effectLst>
                  <a:outerShdw blurRad="38100" dist="38100" dir="2700000" algn="tl">
                    <a:srgbClr val="000000">
                      <a:alpha val="43137"/>
                    </a:srgbClr>
                  </a:outerShdw>
                </a:effectLst>
              </a:rPr>
              <a:t>Takeaways and Conclusion</a:t>
            </a:r>
          </a:p>
          <a:p>
            <a:r>
              <a:rPr lang="en-US" sz="4000" b="1" dirty="0">
                <a:effectLst>
                  <a:outerShdw blurRad="38100" dist="38100" dir="2700000" algn="tl">
                    <a:srgbClr val="000000">
                      <a:alpha val="43137"/>
                    </a:srgbClr>
                  </a:outerShdw>
                </a:effectLst>
              </a:rPr>
              <a:t>Q and A</a:t>
            </a:r>
          </a:p>
        </p:txBody>
      </p:sp>
    </p:spTree>
    <p:extLst>
      <p:ext uri="{BB962C8B-B14F-4D97-AF65-F5344CB8AC3E}">
        <p14:creationId xmlns:p14="http://schemas.microsoft.com/office/powerpoint/2010/main" val="369149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F01D-C705-4414-A645-8D8AED53D17B}"/>
              </a:ext>
            </a:extLst>
          </p:cNvPr>
          <p:cNvSpPr>
            <a:spLocks noGrp="1"/>
          </p:cNvSpPr>
          <p:nvPr>
            <p:ph type="title"/>
          </p:nvPr>
        </p:nvSpPr>
        <p:spPr>
          <a:xfrm>
            <a:off x="1371600" y="1891621"/>
            <a:ext cx="9601200" cy="2603597"/>
          </a:xfrm>
        </p:spPr>
        <p:txBody>
          <a:bodyPr>
            <a:noAutofit/>
          </a:bodyPr>
          <a:lstStyle/>
          <a:p>
            <a:r>
              <a:rPr lang="en-US" sz="7200" b="1" dirty="0">
                <a:effectLst>
                  <a:outerShdw blurRad="38100" dist="38100" dir="2700000" algn="tl">
                    <a:srgbClr val="000000">
                      <a:alpha val="43137"/>
                    </a:srgbClr>
                  </a:outerShdw>
                </a:effectLst>
              </a:rPr>
              <a:t>What Can the Existing Data Tell Us?</a:t>
            </a:r>
            <a:br>
              <a:rPr lang="en-US" sz="7200" b="1" dirty="0">
                <a:effectLst>
                  <a:outerShdw blurRad="38100" dist="38100" dir="2700000" algn="tl">
                    <a:srgbClr val="000000">
                      <a:alpha val="43137"/>
                    </a:srgbClr>
                  </a:outerShdw>
                </a:effectLst>
              </a:rPr>
            </a:br>
            <a:endParaRPr lang="en-US" sz="7200" dirty="0"/>
          </a:p>
        </p:txBody>
      </p:sp>
    </p:spTree>
    <p:extLst>
      <p:ext uri="{BB962C8B-B14F-4D97-AF65-F5344CB8AC3E}">
        <p14:creationId xmlns:p14="http://schemas.microsoft.com/office/powerpoint/2010/main" val="1589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427E-F288-4D19-96B5-5942603639A6}"/>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High Growth of Low Pay Jobs</a:t>
            </a:r>
          </a:p>
        </p:txBody>
      </p:sp>
      <p:graphicFrame>
        <p:nvGraphicFramePr>
          <p:cNvPr id="4" name="Content Placeholder 3">
            <a:extLst>
              <a:ext uri="{FF2B5EF4-FFF2-40B4-BE49-F238E27FC236}">
                <a16:creationId xmlns:a16="http://schemas.microsoft.com/office/drawing/2014/main" id="{00000000-0008-0000-0300-000006000000}"/>
              </a:ext>
            </a:extLst>
          </p:cNvPr>
          <p:cNvGraphicFramePr>
            <a:graphicFrameLocks noGrp="1"/>
          </p:cNvGraphicFramePr>
          <p:nvPr>
            <p:ph sz="half" idx="1"/>
            <p:extLst>
              <p:ext uri="{D42A27DB-BD31-4B8C-83A1-F6EECF244321}">
                <p14:modId xmlns:p14="http://schemas.microsoft.com/office/powerpoint/2010/main" val="1453428757"/>
              </p:ext>
            </p:extLst>
          </p:nvPr>
        </p:nvGraphicFramePr>
        <p:xfrm>
          <a:off x="1371600" y="1828800"/>
          <a:ext cx="7821261" cy="4285814"/>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CE67964F-32AF-4AE5-99A2-20A9CB9B30F7}"/>
              </a:ext>
            </a:extLst>
          </p:cNvPr>
          <p:cNvSpPr>
            <a:spLocks noGrp="1"/>
          </p:cNvSpPr>
          <p:nvPr>
            <p:ph sz="half" idx="2"/>
          </p:nvPr>
        </p:nvSpPr>
        <p:spPr>
          <a:xfrm>
            <a:off x="9653551" y="1682217"/>
            <a:ext cx="2177808" cy="4432397"/>
          </a:xfrm>
        </p:spPr>
        <p:txBody>
          <a:bodyPr>
            <a:normAutofit fontScale="92500" lnSpcReduction="10000"/>
          </a:bodyPr>
          <a:lstStyle/>
          <a:p>
            <a:r>
              <a:rPr lang="en-US" dirty="0"/>
              <a:t>We created many jobs in industries with low compensation and fewer in industries with higher pay.</a:t>
            </a:r>
          </a:p>
          <a:p>
            <a:r>
              <a:rPr lang="en-US" dirty="0"/>
              <a:t>The trend suggests greater pressures on households overall  affordability within the county.</a:t>
            </a:r>
          </a:p>
        </p:txBody>
      </p:sp>
    </p:spTree>
    <p:extLst>
      <p:ext uri="{BB962C8B-B14F-4D97-AF65-F5344CB8AC3E}">
        <p14:creationId xmlns:p14="http://schemas.microsoft.com/office/powerpoint/2010/main" val="208366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033-6773-4DFF-8916-02925673ACAF}"/>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Workers Compensation Across Various Industries</a:t>
            </a:r>
            <a:br>
              <a:rPr lang="en-US" b="1" dirty="0">
                <a:effectLst>
                  <a:outerShdw blurRad="38100" dist="38100" dir="2700000" algn="tl">
                    <a:srgbClr val="000000">
                      <a:alpha val="43137"/>
                    </a:srgbClr>
                  </a:outerShdw>
                </a:effectLst>
              </a:rPr>
            </a:br>
            <a:endParaRPr lang="en-US" dirty="0"/>
          </a:p>
        </p:txBody>
      </p:sp>
      <p:graphicFrame>
        <p:nvGraphicFramePr>
          <p:cNvPr id="4" name="Content Placeholder 3">
            <a:extLst>
              <a:ext uri="{FF2B5EF4-FFF2-40B4-BE49-F238E27FC236}">
                <a16:creationId xmlns:a16="http://schemas.microsoft.com/office/drawing/2014/main" id="{00000000-0008-0000-0400-000003000000}"/>
              </a:ext>
            </a:extLst>
          </p:cNvPr>
          <p:cNvGraphicFramePr>
            <a:graphicFrameLocks noGrp="1"/>
          </p:cNvGraphicFramePr>
          <p:nvPr>
            <p:ph sz="half" idx="1"/>
            <p:extLst>
              <p:ext uri="{D42A27DB-BD31-4B8C-83A1-F6EECF244321}">
                <p14:modId xmlns:p14="http://schemas.microsoft.com/office/powerpoint/2010/main" val="1498725191"/>
              </p:ext>
            </p:extLst>
          </p:nvPr>
        </p:nvGraphicFramePr>
        <p:xfrm>
          <a:off x="1371600" y="1968403"/>
          <a:ext cx="7800321" cy="4390515"/>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82411244-FF2E-4ABB-BD22-08E329CD54BC}"/>
              </a:ext>
            </a:extLst>
          </p:cNvPr>
          <p:cNvSpPr>
            <a:spLocks noGrp="1"/>
          </p:cNvSpPr>
          <p:nvPr>
            <p:ph sz="half" idx="2"/>
          </p:nvPr>
        </p:nvSpPr>
        <p:spPr>
          <a:xfrm>
            <a:off x="9171921" y="1968403"/>
            <a:ext cx="2512854" cy="4390516"/>
          </a:xfrm>
        </p:spPr>
        <p:txBody>
          <a:bodyPr>
            <a:normAutofit fontScale="92500" lnSpcReduction="10000"/>
          </a:bodyPr>
          <a:lstStyle/>
          <a:p>
            <a:r>
              <a:rPr lang="en-US" dirty="0"/>
              <a:t>Pay scale in some high pay jobs declined over the last three years which may be due to reduction of regional employments in some crucial high paying companies. </a:t>
            </a:r>
          </a:p>
          <a:p>
            <a:r>
              <a:rPr lang="en-US" dirty="0"/>
              <a:t>Overall we see an slight upward movement in pay in most professions (not adjusted for inflation)</a:t>
            </a:r>
          </a:p>
        </p:txBody>
      </p:sp>
    </p:spTree>
    <p:extLst>
      <p:ext uri="{BB962C8B-B14F-4D97-AF65-F5344CB8AC3E}">
        <p14:creationId xmlns:p14="http://schemas.microsoft.com/office/powerpoint/2010/main" val="102933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DB48-479C-45D2-B332-ED4798CF4BA5}"/>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Compensation and Affordability in the County?</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graphicFrame>
        <p:nvGraphicFramePr>
          <p:cNvPr id="6" name="Content Placeholder 5">
            <a:extLst>
              <a:ext uri="{FF2B5EF4-FFF2-40B4-BE49-F238E27FC236}">
                <a16:creationId xmlns:a16="http://schemas.microsoft.com/office/drawing/2014/main" id="{00000000-0008-0000-0600-000002000000}"/>
              </a:ext>
            </a:extLst>
          </p:cNvPr>
          <p:cNvGraphicFramePr>
            <a:graphicFrameLocks noGrp="1"/>
          </p:cNvGraphicFramePr>
          <p:nvPr>
            <p:ph sz="half" idx="1"/>
            <p:extLst>
              <p:ext uri="{D42A27DB-BD31-4B8C-83A1-F6EECF244321}">
                <p14:modId xmlns:p14="http://schemas.microsoft.com/office/powerpoint/2010/main" val="3223324677"/>
              </p:ext>
            </p:extLst>
          </p:nvPr>
        </p:nvGraphicFramePr>
        <p:xfrm>
          <a:off x="1371600" y="1772959"/>
          <a:ext cx="7849182" cy="4774423"/>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C9547B34-1524-4609-8730-C70EE1CFD980}"/>
              </a:ext>
            </a:extLst>
          </p:cNvPr>
          <p:cNvSpPr>
            <a:spLocks noGrp="1"/>
          </p:cNvSpPr>
          <p:nvPr>
            <p:ph sz="half" idx="2"/>
          </p:nvPr>
        </p:nvSpPr>
        <p:spPr>
          <a:xfrm>
            <a:off x="9395285" y="1382070"/>
            <a:ext cx="2422112" cy="5165313"/>
          </a:xfrm>
        </p:spPr>
        <p:txBody>
          <a:bodyPr>
            <a:noAutofit/>
          </a:bodyPr>
          <a:lstStyle/>
          <a:p>
            <a:r>
              <a:rPr lang="en-US" sz="1400" dirty="0"/>
              <a:t>This living wage levels consider the basic needs of families without any saving or expenditures for leisure and entertainments and other means of recreations. </a:t>
            </a:r>
          </a:p>
          <a:p>
            <a:r>
              <a:rPr lang="en-US" sz="1400" dirty="0"/>
              <a:t>A clear display of inabilities of many families to afford the basic needs of their family in one or even two jobs. </a:t>
            </a:r>
          </a:p>
          <a:p>
            <a:r>
              <a:rPr lang="en-US" sz="1400" dirty="0"/>
              <a:t>A larger number of jobs which form the highest proportion of employment within the county pay far less than what many families need for their basic needs.</a:t>
            </a:r>
          </a:p>
        </p:txBody>
      </p:sp>
    </p:spTree>
    <p:extLst>
      <p:ext uri="{BB962C8B-B14F-4D97-AF65-F5344CB8AC3E}">
        <p14:creationId xmlns:p14="http://schemas.microsoft.com/office/powerpoint/2010/main" val="213064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61AE9-53CF-4E07-9CB4-9AF979DC6130}"/>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Is High Share of Low Paying Jobs a Particular Feature of Labor Market in VC? </a:t>
            </a:r>
          </a:p>
        </p:txBody>
      </p:sp>
      <p:sp>
        <p:nvSpPr>
          <p:cNvPr id="5" name="Content Placeholder 4">
            <a:extLst>
              <a:ext uri="{FF2B5EF4-FFF2-40B4-BE49-F238E27FC236}">
                <a16:creationId xmlns:a16="http://schemas.microsoft.com/office/drawing/2014/main" id="{A3EFCCA9-F7AB-4C67-9EE9-3F0740E66BDB}"/>
              </a:ext>
            </a:extLst>
          </p:cNvPr>
          <p:cNvSpPr>
            <a:spLocks noGrp="1"/>
          </p:cNvSpPr>
          <p:nvPr>
            <p:ph sz="half" idx="2"/>
          </p:nvPr>
        </p:nvSpPr>
        <p:spPr>
          <a:xfrm>
            <a:off x="9374345" y="1891621"/>
            <a:ext cx="2708300" cy="4966379"/>
          </a:xfrm>
        </p:spPr>
        <p:txBody>
          <a:bodyPr>
            <a:noAutofit/>
          </a:bodyPr>
          <a:lstStyle/>
          <a:p>
            <a:r>
              <a:rPr lang="en-US" sz="1400" dirty="0"/>
              <a:t>90% of workers in the United States between 1979 to 2014 (over 25 years) only had 15.2% increased in their pay. This is an annual increase of 0.4% in real terms. </a:t>
            </a:r>
          </a:p>
          <a:p>
            <a:r>
              <a:rPr lang="en-US" sz="1400" dirty="0"/>
              <a:t>Productivity in the same period of time increased by 62%.</a:t>
            </a:r>
          </a:p>
          <a:p>
            <a:r>
              <a:rPr lang="en-US" sz="1400" dirty="0"/>
              <a:t>What is happening in the US is also happening in many parts of the world which is distribution of productivity among a tiny group of workers.</a:t>
            </a:r>
          </a:p>
          <a:p>
            <a:r>
              <a:rPr lang="en-US" sz="1400" dirty="0"/>
              <a:t>We need to look into many structural issues of our time including education and preparation of labor force for the need of the economies</a:t>
            </a:r>
          </a:p>
        </p:txBody>
      </p:sp>
      <p:pic>
        <p:nvPicPr>
          <p:cNvPr id="8" name="Content Placeholder 4">
            <a:extLst>
              <a:ext uri="{FF2B5EF4-FFF2-40B4-BE49-F238E27FC236}">
                <a16:creationId xmlns:a16="http://schemas.microsoft.com/office/drawing/2014/main" id="{9485C7D1-AC60-472C-BECF-5ECBAE50A6CD}"/>
              </a:ext>
            </a:extLst>
          </p:cNvPr>
          <p:cNvPicPr>
            <a:picLocks noGrp="1" noChangeAspect="1"/>
          </p:cNvPicPr>
          <p:nvPr>
            <p:ph sz="half" idx="1"/>
          </p:nvPr>
        </p:nvPicPr>
        <p:blipFill rotWithShape="1">
          <a:blip r:embed="rId2"/>
          <a:srcRect l="34067" t="49123" r="22647" b="9173"/>
          <a:stretch/>
        </p:blipFill>
        <p:spPr>
          <a:xfrm>
            <a:off x="1291328" y="2049519"/>
            <a:ext cx="7894553" cy="4602566"/>
          </a:xfrm>
          <a:prstGeom prst="rect">
            <a:avLst/>
          </a:prstGeom>
        </p:spPr>
      </p:pic>
    </p:spTree>
    <p:extLst>
      <p:ext uri="{BB962C8B-B14F-4D97-AF65-F5344CB8AC3E}">
        <p14:creationId xmlns:p14="http://schemas.microsoft.com/office/powerpoint/2010/main" val="50632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4D8F-9663-45A5-9656-57A1D46BB205}"/>
              </a:ext>
            </a:extLst>
          </p:cNvPr>
          <p:cNvSpPr>
            <a:spLocks noGrp="1"/>
          </p:cNvSpPr>
          <p:nvPr>
            <p:ph type="title"/>
          </p:nvPr>
        </p:nvSpPr>
        <p:spPr>
          <a:xfrm>
            <a:off x="1371600" y="188464"/>
            <a:ext cx="9601200" cy="1354150"/>
          </a:xfrm>
        </p:spPr>
        <p:txBody>
          <a:bodyPr>
            <a:normAutofit fontScale="90000"/>
          </a:bodyPr>
          <a:lstStyle/>
          <a:p>
            <a:r>
              <a:rPr lang="en-US" b="1" dirty="0">
                <a:effectLst>
                  <a:outerShdw blurRad="38100" dist="38100" dir="2700000" algn="tl">
                    <a:srgbClr val="000000">
                      <a:alpha val="43137"/>
                    </a:srgbClr>
                  </a:outerShdw>
                </a:effectLst>
              </a:rPr>
              <a:t>Can Our Families Afford the Child Care They Need? </a:t>
            </a:r>
            <a:br>
              <a:rPr lang="en-US" b="1" dirty="0">
                <a:effectLst>
                  <a:outerShdw blurRad="38100" dist="38100" dir="2700000" algn="tl">
                    <a:srgbClr val="000000">
                      <a:alpha val="43137"/>
                    </a:srgbClr>
                  </a:outerShdw>
                </a:effectLst>
              </a:rPr>
            </a:br>
            <a:endParaRPr lang="en-US" dirty="0"/>
          </a:p>
        </p:txBody>
      </p:sp>
      <p:graphicFrame>
        <p:nvGraphicFramePr>
          <p:cNvPr id="4" name="Content Placeholder 3">
            <a:extLst>
              <a:ext uri="{FF2B5EF4-FFF2-40B4-BE49-F238E27FC236}">
                <a16:creationId xmlns:a16="http://schemas.microsoft.com/office/drawing/2014/main" id="{00000000-0008-0000-0700-000003000000}"/>
              </a:ext>
            </a:extLst>
          </p:cNvPr>
          <p:cNvGraphicFramePr>
            <a:graphicFrameLocks noGrp="1"/>
          </p:cNvGraphicFramePr>
          <p:nvPr>
            <p:ph sz="half" idx="1"/>
            <p:extLst>
              <p:ext uri="{D42A27DB-BD31-4B8C-83A1-F6EECF244321}">
                <p14:modId xmlns:p14="http://schemas.microsoft.com/office/powerpoint/2010/main" val="69430859"/>
              </p:ext>
            </p:extLst>
          </p:nvPr>
        </p:nvGraphicFramePr>
        <p:xfrm>
          <a:off x="1371599" y="1772959"/>
          <a:ext cx="7891063" cy="457898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8E5DDE9A-9E2C-4E51-B975-A0387C8D4032}"/>
              </a:ext>
            </a:extLst>
          </p:cNvPr>
          <p:cNvSpPr>
            <a:spLocks noGrp="1"/>
          </p:cNvSpPr>
          <p:nvPr>
            <p:ph sz="half" idx="2"/>
          </p:nvPr>
        </p:nvSpPr>
        <p:spPr>
          <a:xfrm>
            <a:off x="9444147" y="1682217"/>
            <a:ext cx="2429092" cy="4893087"/>
          </a:xfrm>
        </p:spPr>
        <p:txBody>
          <a:bodyPr>
            <a:normAutofit fontScale="92500" lnSpcReduction="10000"/>
          </a:bodyPr>
          <a:lstStyle/>
          <a:p>
            <a:r>
              <a:rPr lang="en-US" dirty="0"/>
              <a:t>Families with low income cannot afford childcare. This is clear and simple.</a:t>
            </a:r>
          </a:p>
          <a:p>
            <a:r>
              <a:rPr lang="en-US" dirty="0"/>
              <a:t>Families with single parents face a much higher level of challenges.</a:t>
            </a:r>
          </a:p>
          <a:p>
            <a:r>
              <a:rPr lang="en-US" dirty="0"/>
              <a:t>With a persistent gender wage gap we can easily accept that the burden is much heavier for families headed by single women</a:t>
            </a:r>
          </a:p>
        </p:txBody>
      </p:sp>
    </p:spTree>
    <p:extLst>
      <p:ext uri="{BB962C8B-B14F-4D97-AF65-F5344CB8AC3E}">
        <p14:creationId xmlns:p14="http://schemas.microsoft.com/office/powerpoint/2010/main" val="331209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E3FB-3B7C-4742-A85D-4B5BFB5C9FD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Gender Pay Gap &amp; Its Likely Impacts</a:t>
            </a:r>
          </a:p>
        </p:txBody>
      </p:sp>
      <p:graphicFrame>
        <p:nvGraphicFramePr>
          <p:cNvPr id="4" name="Content Placeholder 3">
            <a:extLst>
              <a:ext uri="{FF2B5EF4-FFF2-40B4-BE49-F238E27FC236}">
                <a16:creationId xmlns:a16="http://schemas.microsoft.com/office/drawing/2014/main" id="{00000000-0008-0000-0800-000004000000}"/>
              </a:ext>
            </a:extLst>
          </p:cNvPr>
          <p:cNvGraphicFramePr>
            <a:graphicFrameLocks noGrp="1"/>
          </p:cNvGraphicFramePr>
          <p:nvPr>
            <p:ph sz="half" idx="1"/>
            <p:extLst>
              <p:ext uri="{D42A27DB-BD31-4B8C-83A1-F6EECF244321}">
                <p14:modId xmlns:p14="http://schemas.microsoft.com/office/powerpoint/2010/main" val="1881214521"/>
              </p:ext>
            </p:extLst>
          </p:nvPr>
        </p:nvGraphicFramePr>
        <p:xfrm>
          <a:off x="1371600" y="1786919"/>
          <a:ext cx="8037646" cy="465576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0FA55AC3-7842-4D63-B55B-CBE77B994226}"/>
              </a:ext>
            </a:extLst>
          </p:cNvPr>
          <p:cNvSpPr>
            <a:spLocks noGrp="1"/>
          </p:cNvSpPr>
          <p:nvPr>
            <p:ph sz="half" idx="2"/>
          </p:nvPr>
        </p:nvSpPr>
        <p:spPr>
          <a:xfrm>
            <a:off x="9548849" y="1786919"/>
            <a:ext cx="2373252" cy="4941948"/>
          </a:xfrm>
        </p:spPr>
        <p:txBody>
          <a:bodyPr>
            <a:normAutofit fontScale="92500" lnSpcReduction="10000"/>
          </a:bodyPr>
          <a:lstStyle/>
          <a:p>
            <a:r>
              <a:rPr lang="en-US" dirty="0"/>
              <a:t>Ventura County like many other geographic locations face gender pay gap.</a:t>
            </a:r>
          </a:p>
          <a:p>
            <a:r>
              <a:rPr lang="en-US" dirty="0"/>
              <a:t>It is much higher among self-employed in incorporated businesses. </a:t>
            </a:r>
          </a:p>
          <a:p>
            <a:r>
              <a:rPr lang="en-US" dirty="0"/>
              <a:t>It is in its lowest in government and non-profits jobs. It shows some improvements over the period of our observation </a:t>
            </a:r>
          </a:p>
        </p:txBody>
      </p:sp>
    </p:spTree>
    <p:extLst>
      <p:ext uri="{BB962C8B-B14F-4D97-AF65-F5344CB8AC3E}">
        <p14:creationId xmlns:p14="http://schemas.microsoft.com/office/powerpoint/2010/main" val="252820270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1648</TotalTime>
  <Words>1624</Words>
  <Application>Microsoft Office PowerPoint</Application>
  <PresentationFormat>Widescreen</PresentationFormat>
  <Paragraphs>117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 Black</vt:lpstr>
      <vt:lpstr>Calibri</vt:lpstr>
      <vt:lpstr>Franklin Gothic Book</vt:lpstr>
      <vt:lpstr>Crop</vt:lpstr>
      <vt:lpstr>Cost of Living and the Ability of Families to Make Ends Meet in Ventura County</vt:lpstr>
      <vt:lpstr>Content of the Presentation </vt:lpstr>
      <vt:lpstr>What Can the Existing Data Tell Us? </vt:lpstr>
      <vt:lpstr>High Growth of Low Pay Jobs</vt:lpstr>
      <vt:lpstr>Workers Compensation Across Various Industries </vt:lpstr>
      <vt:lpstr>Compensation and Affordability in the County? </vt:lpstr>
      <vt:lpstr>Is High Share of Low Paying Jobs a Particular Feature of Labor Market in VC? </vt:lpstr>
      <vt:lpstr>Can Our Families Afford the Child Care They Need?  </vt:lpstr>
      <vt:lpstr>Gender Pay Gap &amp; Its Likely Impacts</vt:lpstr>
      <vt:lpstr>The Outlook of Creating High Paying Jobs and Its Relationship with Our Educational System </vt:lpstr>
      <vt:lpstr>Economic and Social Dimensions of Inability to Afford Our Basic Needs With a Focus on the Lives of Our Children </vt:lpstr>
      <vt:lpstr>Lives of Our Young Children Across the County in Various Geographic Locations </vt:lpstr>
      <vt:lpstr>Housing Affordability </vt:lpstr>
      <vt:lpstr>Family Structure and Potential for Parental Support</vt:lpstr>
      <vt:lpstr>Building Block of The misery index </vt:lpstr>
      <vt:lpstr>Misery Index For Ventura County</vt:lpstr>
      <vt:lpstr>Takeaways and Conclusion</vt:lpstr>
      <vt:lpstr>Takeaways and Conclusion </vt:lpstr>
      <vt:lpstr>Thank You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Living and the Ability of Families to Make Ends Meet in Ventura County</dc:title>
  <dc:creator>Damooei, Jamshid</dc:creator>
  <cp:lastModifiedBy>Damooei, Jamshid</cp:lastModifiedBy>
  <cp:revision>40</cp:revision>
  <dcterms:created xsi:type="dcterms:W3CDTF">2019-08-09T15:46:08Z</dcterms:created>
  <dcterms:modified xsi:type="dcterms:W3CDTF">2019-08-24T22:56:20Z</dcterms:modified>
</cp:coreProperties>
</file>